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78" r:id="rId2"/>
    <p:sldId id="280" r:id="rId3"/>
    <p:sldId id="283" r:id="rId4"/>
    <p:sldId id="285" r:id="rId5"/>
    <p:sldId id="286" r:id="rId6"/>
    <p:sldId id="287" r:id="rId7"/>
    <p:sldId id="307" r:id="rId8"/>
    <p:sldId id="304" r:id="rId9"/>
    <p:sldId id="305" r:id="rId10"/>
    <p:sldId id="291" r:id="rId11"/>
    <p:sldId id="288" r:id="rId12"/>
    <p:sldId id="289" r:id="rId13"/>
    <p:sldId id="290" r:id="rId14"/>
    <p:sldId id="293" r:id="rId15"/>
    <p:sldId id="294" r:id="rId16"/>
    <p:sldId id="295" r:id="rId17"/>
    <p:sldId id="296" r:id="rId18"/>
    <p:sldId id="302" r:id="rId19"/>
    <p:sldId id="297" r:id="rId20"/>
    <p:sldId id="298" r:id="rId21"/>
    <p:sldId id="299" r:id="rId22"/>
    <p:sldId id="301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타이포_쌍문동 B" panose="02020803020101020101" pitchFamily="18" charset="-127"/>
      <p:bold r:id="rId27"/>
    </p:embeddedFont>
    <p:embeddedFont>
      <p:font typeface="나눔스퀘어_ac" panose="020B0600000101010101" pitchFamily="50" charset="-127"/>
      <p:regular r:id="rId28"/>
    </p:embeddedFont>
    <p:embeddedFont>
      <p:font typeface="나눔스퀘어_ac Bold" panose="020B0600000101010101" pitchFamily="50" charset="-127"/>
      <p:bold r:id="rId29"/>
    </p:embeddedFont>
    <p:embeddedFont>
      <p:font typeface="Multicolore " panose="02000000000000000000" pitchFamily="50" charset="0"/>
      <p:bold r:id="rId30"/>
    </p:embeddedFont>
    <p:embeddedFont>
      <p:font typeface="tvN 즐거운이야기 Light" panose="02020603020101020101" pitchFamily="18" charset="-127"/>
      <p:regular r:id="rId31"/>
    </p:embeddedFont>
    <p:embeddedFont>
      <p:font typeface="Alfa Slab One" panose="00000500000000000000" pitchFamily="2" charset="0"/>
      <p:regular r:id="rId32"/>
    </p:embeddedFont>
    <p:embeddedFont>
      <p:font typeface="나눔스퀘어_ac ExtraBold" panose="020B0600000101010101" pitchFamily="50" charset="-127"/>
      <p:bold r:id="rId33"/>
    </p:embeddedFont>
    <p:embeddedFont>
      <p:font typeface="나눔스퀘어_ac Light" panose="020B0600000101010101" pitchFamily="50" charset="-127"/>
      <p:regular r:id="rId34"/>
    </p:embeddedFont>
    <p:embeddedFont>
      <p:font typeface="THE렛츠스마일M" panose="02020603020101020101" pitchFamily="18" charset="-127"/>
      <p:regular r:id="rId35"/>
    </p:embeddedFont>
    <p:embeddedFont>
      <p:font typeface="G마켓 산스 Medium" panose="02000000000000000000" pitchFamily="50" charset="-127"/>
      <p:regular r:id="rId36"/>
    </p:embeddedFont>
    <p:embeddedFont>
      <p:font typeface="116watermelon" panose="02000500000000000000" pitchFamily="2" charset="-127"/>
      <p:regular r:id="rId37"/>
    </p:embeddedFont>
    <p:embeddedFont>
      <p:font typeface="G마켓 산스 Bold" panose="02000000000000000000" pitchFamily="50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AF92"/>
    <a:srgbClr val="000000"/>
    <a:srgbClr val="43291D"/>
    <a:srgbClr val="EEE0DA"/>
    <a:srgbClr val="1C364A"/>
    <a:srgbClr val="D3E5EF"/>
    <a:srgbClr val="688170"/>
    <a:srgbClr val="DBEDDB"/>
    <a:srgbClr val="735D83"/>
    <a:srgbClr val="E8D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12" autoAdjust="0"/>
    <p:restoredTop sz="95354" autoAdjust="0"/>
  </p:normalViewPr>
  <p:slideViewPr>
    <p:cSldViewPr snapToGrid="0">
      <p:cViewPr varScale="1">
        <p:scale>
          <a:sx n="115" d="100"/>
          <a:sy n="115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D6012-35BF-4F36-BA05-D5856471A8BE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0A4D6-A1EB-491D-85A9-BBB268425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731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왜 비버인가 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389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173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587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064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181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51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857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684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689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발표는 기획 의도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 소개</a:t>
            </a:r>
            <a:r>
              <a:rPr lang="en-US" altLang="ko-KR" baseline="0" dirty="0" smtClean="0"/>
              <a:t>, UCC </a:t>
            </a:r>
            <a:r>
              <a:rPr lang="ko-KR" altLang="en-US" baseline="0" dirty="0" smtClean="0"/>
              <a:t>시청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라이브 시연 순으로 진행하겠습니다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739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여러분들도 귀찮지 않으셨나요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70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여러분들도 귀찮지 않으셨나요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05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여러분들도 귀찮지 않으셨나요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5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여러분들도 귀찮지 않으셨나요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808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여러분들도 귀찮지 않으셨나요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770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여러분들도 귀찮지 않으셨나요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10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0A4D6-A1EB-491D-85A9-BBB26842531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96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97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883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157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076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446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166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62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365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00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35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7E94-DE89-4B64-B880-7C4C2928FB87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90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57E94-DE89-4B64-B880-7C4C2928FB87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003C7-1418-4B48-938A-8F50C7B472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092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33.png"/><Relationship Id="rId5" Type="http://schemas.microsoft.com/office/2007/relationships/hdphoto" Target="../media/hdphoto1.wdp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6.wdp"/><Relationship Id="rId1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12" Type="http://schemas.openxmlformats.org/officeDocument/2006/relationships/image" Target="../media/image40.png"/><Relationship Id="rId17" Type="http://schemas.microsoft.com/office/2007/relationships/hdphoto" Target="../media/hdphoto8.wdp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5.wdp"/><Relationship Id="rId5" Type="http://schemas.openxmlformats.org/officeDocument/2006/relationships/image" Target="../media/image4.png"/><Relationship Id="rId15" Type="http://schemas.microsoft.com/office/2007/relationships/hdphoto" Target="../media/hdphoto7.wdp"/><Relationship Id="rId10" Type="http://schemas.openxmlformats.org/officeDocument/2006/relationships/image" Target="../media/image39.png"/><Relationship Id="rId4" Type="http://schemas.microsoft.com/office/2007/relationships/hdphoto" Target="../media/hdphoto1.wdp"/><Relationship Id="rId9" Type="http://schemas.microsoft.com/office/2007/relationships/hdphoto" Target="../media/hdphoto4.wdp"/><Relationship Id="rId1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2003" t="83148" r="1964"/>
          <a:stretch/>
        </p:blipFill>
        <p:spPr>
          <a:xfrm>
            <a:off x="12699" y="4959350"/>
            <a:ext cx="12179301" cy="18986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6228" y="6428740"/>
            <a:ext cx="769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김우빈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 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김갑경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 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배건길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  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이성재     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 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한다빈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  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한윤석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17550" y="0"/>
            <a:ext cx="11010900" cy="5435600"/>
            <a:chOff x="596900" y="0"/>
            <a:chExt cx="11010900" cy="54356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b="20741"/>
            <a:stretch/>
          </p:blipFill>
          <p:spPr>
            <a:xfrm>
              <a:off x="596900" y="0"/>
              <a:ext cx="11010900" cy="54356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426200" y="2349500"/>
              <a:ext cx="3733800" cy="2298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23000" y="2151103"/>
              <a:ext cx="4395755" cy="221599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3800" dirty="0" smtClean="0">
                  <a:solidFill>
                    <a:srgbClr val="FCAF92"/>
                  </a:solidFill>
                  <a:latin typeface="THE렛츠스마일M" panose="02020603020101020101" pitchFamily="18" charset="-127"/>
                  <a:ea typeface="THE렛츠스마일M" panose="02020603020101020101" pitchFamily="18" charset="-127"/>
                </a:rPr>
                <a:t>MY</a:t>
              </a:r>
              <a:r>
                <a:rPr lang="en-US" altLang="ko-KR" sz="13800" dirty="0" smtClean="0">
                  <a:latin typeface="THE렛츠스마일M" panose="02020603020101020101" pitchFamily="18" charset="-127"/>
                  <a:ea typeface="THE렛츠스마일M" panose="02020603020101020101" pitchFamily="18" charset="-127"/>
                </a:rPr>
                <a:t>INI</a:t>
              </a:r>
              <a:endParaRPr lang="ko-KR" altLang="en-US" sz="13800" dirty="0">
                <a:latin typeface="THE렛츠스마일M" panose="02020603020101020101" pitchFamily="18" charset="-127"/>
                <a:ea typeface="THE렛츠스마일M" panose="0202060302010102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422539" y="2349500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나만을 위한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프로젝트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Initializr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14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629885" y="757456"/>
            <a:ext cx="7259791" cy="687283"/>
            <a:chOff x="2629885" y="757456"/>
            <a:chExt cx="7259791" cy="687283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2994729" y="962576"/>
              <a:ext cx="2235200" cy="0"/>
            </a:xfrm>
            <a:prstGeom prst="line">
              <a:avLst/>
            </a:prstGeom>
            <a:ln w="38100">
              <a:solidFill>
                <a:srgbClr val="F26B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184378" y="962576"/>
              <a:ext cx="2235200" cy="0"/>
            </a:xfrm>
            <a:prstGeom prst="line">
              <a:avLst/>
            </a:prstGeom>
            <a:ln w="38100"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7406332" y="948062"/>
              <a:ext cx="2235200" cy="0"/>
            </a:xfrm>
            <a:prstGeom prst="line">
              <a:avLst/>
            </a:prstGeom>
            <a:ln w="38100"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F07A07C-FBCB-4A09-45E3-115C81A0EF3E}"/>
                </a:ext>
              </a:extLst>
            </p:cNvPr>
            <p:cNvSpPr/>
            <p:nvPr/>
          </p:nvSpPr>
          <p:spPr>
            <a:xfrm>
              <a:off x="2787681" y="757456"/>
              <a:ext cx="396000" cy="396000"/>
            </a:xfrm>
            <a:prstGeom prst="ellipse">
              <a:avLst/>
            </a:prstGeom>
            <a:solidFill>
              <a:srgbClr val="F26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Multicolore " panose="02000000000000000000" pitchFamily="50" charset="0"/>
                  <a:ea typeface="나눔스퀘어_ac Bold" panose="020B0600000101010101" pitchFamily="50" charset="-127"/>
                </a:rPr>
                <a:t>1</a:t>
              </a:r>
              <a:endParaRPr lang="ko-KR" altLang="en-US" sz="1200" dirty="0">
                <a:latin typeface="Multicolore " panose="02000000000000000000" pitchFamily="50" charset="0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F07A07C-FBCB-4A09-45E3-115C81A0EF3E}"/>
                </a:ext>
              </a:extLst>
            </p:cNvPr>
            <p:cNvSpPr/>
            <p:nvPr/>
          </p:nvSpPr>
          <p:spPr>
            <a:xfrm>
              <a:off x="4990107" y="757456"/>
              <a:ext cx="396000" cy="396000"/>
            </a:xfrm>
            <a:prstGeom prst="ellipse">
              <a:avLst/>
            </a:prstGeom>
            <a:solidFill>
              <a:srgbClr val="F26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Multicolore " panose="02000000000000000000" pitchFamily="50" charset="0"/>
                  <a:ea typeface="나눔스퀘어_ac Bold" panose="020B0600000101010101" pitchFamily="50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Multicolore " panose="02000000000000000000" pitchFamily="50" charset="0"/>
                <a:ea typeface="나눔스퀘어_ac Bold" panose="020B0600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F07A07C-FBCB-4A09-45E3-115C81A0EF3E}"/>
                </a:ext>
              </a:extLst>
            </p:cNvPr>
            <p:cNvSpPr/>
            <p:nvPr/>
          </p:nvSpPr>
          <p:spPr>
            <a:xfrm>
              <a:off x="7192533" y="757456"/>
              <a:ext cx="396000" cy="3960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Multicolore " panose="02000000000000000000" pitchFamily="50" charset="0"/>
                  <a:ea typeface="나눔스퀘어_ac Bold" panose="020B0600000101010101" pitchFamily="50" charset="-127"/>
                </a:rPr>
                <a:t>3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  <a:latin typeface="Multicolore " panose="02000000000000000000" pitchFamily="50" charset="0"/>
                <a:ea typeface="나눔스퀘어_ac Bold" panose="020B06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F07A07C-FBCB-4A09-45E3-115C81A0EF3E}"/>
                </a:ext>
              </a:extLst>
            </p:cNvPr>
            <p:cNvSpPr/>
            <p:nvPr/>
          </p:nvSpPr>
          <p:spPr>
            <a:xfrm>
              <a:off x="9394960" y="757456"/>
              <a:ext cx="396000" cy="3960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Multicolore " panose="02000000000000000000" pitchFamily="50" charset="0"/>
                  <a:ea typeface="나눔스퀘어_ac Bold" panose="020B0600000101010101" pitchFamily="50" charset="-127"/>
                </a:rPr>
                <a:t>4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  <a:latin typeface="Multicolore " panose="02000000000000000000" pitchFamily="50" charset="0"/>
                <a:ea typeface="나눔스퀘어_ac 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29885" y="1183129"/>
              <a:ext cx="7296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F26B3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기획의도</a:t>
              </a:r>
              <a:endParaRPr lang="ko-KR" altLang="en-US" sz="1100" dirty="0">
                <a:solidFill>
                  <a:srgbClr val="F26B3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31369" y="1183129"/>
              <a:ext cx="9060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F26B3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서비스 소개</a:t>
              </a:r>
              <a:endParaRPr lang="ko-KR" altLang="en-US" sz="1100" dirty="0">
                <a:solidFill>
                  <a:srgbClr val="F26B3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37524" y="1183129"/>
              <a:ext cx="9060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7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산출물 소개</a:t>
              </a:r>
              <a:endParaRPr lang="ko-KR" altLang="en-US" sz="1100" dirty="0">
                <a:solidFill>
                  <a:schemeClr val="bg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296244" y="1183129"/>
              <a:ext cx="5934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>
                  <a:solidFill>
                    <a:schemeClr val="bg1">
                      <a:lumMod val="7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마무리</a:t>
              </a:r>
              <a:endParaRPr lang="ko-KR" altLang="en-US" sz="1100" dirty="0">
                <a:solidFill>
                  <a:schemeClr val="bg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pic>
        <p:nvPicPr>
          <p:cNvPr id="2050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34" b="93893" l="4372" r="96175">
                        <a14:foregroundMark x1="85428" y1="24936" x2="92714" y2="22901"/>
                        <a14:foregroundMark x1="87432" y1="19593" x2="96721" y2="16285"/>
                        <a14:foregroundMark x1="13843" y1="45802" x2="6375" y2="39695"/>
                        <a14:foregroundMark x1="37705" y1="84987" x2="40255" y2="90840"/>
                        <a14:foregroundMark x1="8197" y1="36896" x2="4372" y2="32824"/>
                        <a14:foregroundMark x1="90528" y1="17812" x2="91075" y2="7634"/>
                        <a14:foregroundMark x1="40801" y1="83969" x2="38069" y2="938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86" y="196930"/>
            <a:ext cx="866803" cy="3004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333273" y="2652431"/>
            <a:ext cx="1563248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요구사항</a:t>
            </a:r>
            <a:endParaRPr lang="en-US" altLang="ko-KR" sz="28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ts val="3900"/>
              </a:lnSpc>
            </a:pP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명세서</a:t>
            </a:r>
            <a:endParaRPr lang="ko-KR" altLang="en-US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18341" y="2631201"/>
            <a:ext cx="1907895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ERD</a:t>
            </a:r>
          </a:p>
          <a:p>
            <a:pPr algn="ctr">
              <a:lnSpc>
                <a:spcPts val="3900"/>
              </a:lnSpc>
            </a:pP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다이어그램</a:t>
            </a:r>
            <a:endParaRPr lang="ko-KR" altLang="en-US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90371" y="2902499"/>
            <a:ext cx="2005677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명세서</a:t>
            </a:r>
            <a:endParaRPr lang="en-US" altLang="ko-KR" sz="28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2114898" y="4076703"/>
            <a:ext cx="0" cy="388647"/>
          </a:xfrm>
          <a:prstGeom prst="line">
            <a:avLst/>
          </a:prstGeom>
          <a:ln w="76200">
            <a:solidFill>
              <a:srgbClr val="FC9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이등변 삼각형 37"/>
          <p:cNvSpPr/>
          <p:nvPr/>
        </p:nvSpPr>
        <p:spPr>
          <a:xfrm rot="10800000">
            <a:off x="1929942" y="4341428"/>
            <a:ext cx="356338" cy="247841"/>
          </a:xfrm>
          <a:prstGeom prst="triangle">
            <a:avLst/>
          </a:prstGeom>
          <a:solidFill>
            <a:srgbClr val="FC9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4561237" y="4076704"/>
            <a:ext cx="0" cy="388647"/>
          </a:xfrm>
          <a:prstGeom prst="line">
            <a:avLst/>
          </a:prstGeom>
          <a:ln w="76200">
            <a:solidFill>
              <a:srgbClr val="FC9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이등변 삼각형 41"/>
          <p:cNvSpPr/>
          <p:nvPr/>
        </p:nvSpPr>
        <p:spPr>
          <a:xfrm rot="10800000">
            <a:off x="4376281" y="4341429"/>
            <a:ext cx="356338" cy="247841"/>
          </a:xfrm>
          <a:prstGeom prst="triangle">
            <a:avLst/>
          </a:prstGeom>
          <a:solidFill>
            <a:srgbClr val="FC9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6944311" y="4076703"/>
            <a:ext cx="0" cy="388647"/>
          </a:xfrm>
          <a:prstGeom prst="line">
            <a:avLst/>
          </a:prstGeom>
          <a:ln w="76200">
            <a:solidFill>
              <a:srgbClr val="FC9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이등변 삼각형 43"/>
          <p:cNvSpPr/>
          <p:nvPr/>
        </p:nvSpPr>
        <p:spPr>
          <a:xfrm rot="10800000">
            <a:off x="6759355" y="4341428"/>
            <a:ext cx="356338" cy="247841"/>
          </a:xfrm>
          <a:prstGeom prst="triangle">
            <a:avLst/>
          </a:prstGeom>
          <a:solidFill>
            <a:srgbClr val="FC9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https://cdn.discordapp.com/attachments/1032878110720405535/1032898479678300232/atlassian_jira_logo_icon_17051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556" y="4750425"/>
            <a:ext cx="1096677" cy="109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57289" y="2345250"/>
            <a:ext cx="2126392" cy="16645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459665" y="2345249"/>
            <a:ext cx="2126392" cy="16645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830014" y="2345249"/>
            <a:ext cx="2126392" cy="16645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770889" y="5714568"/>
            <a:ext cx="688010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dirty="0" smtClean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Jira</a:t>
            </a:r>
            <a:endParaRPr lang="ko-KR" altLang="en-US" dirty="0">
              <a:solidFill>
                <a:sysClr val="windowText" lastClr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자유형 49"/>
          <p:cNvSpPr/>
          <p:nvPr/>
        </p:nvSpPr>
        <p:spPr>
          <a:xfrm>
            <a:off x="0" y="-23622"/>
            <a:ext cx="12192000" cy="6881622"/>
          </a:xfrm>
          <a:custGeom>
            <a:avLst/>
            <a:gdLst>
              <a:gd name="connsiteX0" fmla="*/ 3183681 w 12192000"/>
              <a:gd name="connsiteY0" fmla="*/ 1975340 h 6881622"/>
              <a:gd name="connsiteX1" fmla="*/ 3183681 w 12192000"/>
              <a:gd name="connsiteY1" fmla="*/ 6603552 h 6881622"/>
              <a:gd name="connsiteX2" fmla="*/ 8423526 w 12192000"/>
              <a:gd name="connsiteY2" fmla="*/ 6603552 h 6881622"/>
              <a:gd name="connsiteX3" fmla="*/ 8423526 w 12192000"/>
              <a:gd name="connsiteY3" fmla="*/ 1975340 h 6881622"/>
              <a:gd name="connsiteX4" fmla="*/ 0 w 12192000"/>
              <a:gd name="connsiteY4" fmla="*/ 0 h 6881622"/>
              <a:gd name="connsiteX5" fmla="*/ 12192000 w 12192000"/>
              <a:gd name="connsiteY5" fmla="*/ 0 h 6881622"/>
              <a:gd name="connsiteX6" fmla="*/ 12192000 w 12192000"/>
              <a:gd name="connsiteY6" fmla="*/ 6881622 h 6881622"/>
              <a:gd name="connsiteX7" fmla="*/ 0 w 12192000"/>
              <a:gd name="connsiteY7" fmla="*/ 6881622 h 688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1622">
                <a:moveTo>
                  <a:pt x="3183681" y="1975340"/>
                </a:moveTo>
                <a:lnTo>
                  <a:pt x="3183681" y="6603552"/>
                </a:lnTo>
                <a:lnTo>
                  <a:pt x="8423526" y="6603552"/>
                </a:lnTo>
                <a:lnTo>
                  <a:pt x="8423526" y="19753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1622"/>
                </a:lnTo>
                <a:lnTo>
                  <a:pt x="0" y="6881622"/>
                </a:lnTo>
                <a:close/>
              </a:path>
            </a:pathLst>
          </a:cu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3183681" y="1951718"/>
            <a:ext cx="5239845" cy="46282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오른쪽 화살표 46"/>
          <p:cNvSpPr/>
          <p:nvPr/>
        </p:nvSpPr>
        <p:spPr>
          <a:xfrm>
            <a:off x="8423526" y="4245252"/>
            <a:ext cx="1153616" cy="22009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9731902" y="3808997"/>
            <a:ext cx="1563248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ko-KR" altLang="en-US" sz="2800" dirty="0" err="1" smtClean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스켈레톤</a:t>
            </a:r>
            <a:endParaRPr lang="en-US" altLang="ko-KR" sz="2800" dirty="0" smtClean="0">
              <a:solidFill>
                <a:srgbClr val="C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ts val="3900"/>
              </a:lnSpc>
            </a:pPr>
            <a:r>
              <a:rPr lang="ko-KR" altLang="en-US" sz="2800" dirty="0" smtClean="0">
                <a:solidFill>
                  <a:srgbClr val="C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</a:t>
            </a:r>
            <a:endParaRPr lang="ko-KR" altLang="en-US" sz="2800" dirty="0">
              <a:solidFill>
                <a:srgbClr val="C0000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23933" y="4901604"/>
            <a:ext cx="2074607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sz="2400" dirty="0" smtClean="0">
                <a:solidFill>
                  <a:schemeClr val="accent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Entity</a:t>
            </a:r>
          </a:p>
          <a:p>
            <a:pPr algn="ctr">
              <a:lnSpc>
                <a:spcPts val="3900"/>
              </a:lnSpc>
            </a:pPr>
            <a:r>
              <a:rPr lang="en-US" altLang="ko-KR" sz="2400" dirty="0" smtClean="0">
                <a:solidFill>
                  <a:schemeClr val="accent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Repository</a:t>
            </a:r>
            <a:endParaRPr lang="ko-KR" altLang="en-US" sz="2400" dirty="0">
              <a:solidFill>
                <a:schemeClr val="accent2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956324" y="4714294"/>
            <a:ext cx="1962397" cy="1592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Controller</a:t>
            </a:r>
          </a:p>
          <a:p>
            <a:pPr algn="ctr">
              <a:lnSpc>
                <a:spcPts val="3900"/>
              </a:lnSpc>
            </a:pP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Service</a:t>
            </a:r>
          </a:p>
          <a:p>
            <a:pPr algn="ctr">
              <a:lnSpc>
                <a:spcPts val="3900"/>
              </a:lnSpc>
            </a:pP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Dto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21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9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69648" y="306744"/>
            <a:ext cx="11652704" cy="6244511"/>
          </a:xfrm>
          <a:prstGeom prst="rect">
            <a:avLst/>
          </a:prstGeom>
          <a:solidFill>
            <a:srgbClr val="FC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-458051" y="582168"/>
            <a:ext cx="3128263" cy="3128263"/>
          </a:xfrm>
          <a:prstGeom prst="ellipse">
            <a:avLst/>
          </a:prstGeom>
          <a:solidFill>
            <a:srgbClr val="F74607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40904" y="2908925"/>
            <a:ext cx="43829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산출물 소개</a:t>
            </a:r>
            <a:endParaRPr lang="ko-KR" altLang="en-US" sz="7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-12700" y="2044700"/>
            <a:ext cx="1054100" cy="203200"/>
            <a:chOff x="-12700" y="2044700"/>
            <a:chExt cx="1054100" cy="20320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-12700" y="2146300"/>
              <a:ext cx="9525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838200" y="2044700"/>
              <a:ext cx="203200" cy="20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40904" y="1372225"/>
            <a:ext cx="218200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chemeClr val="bg1"/>
                </a:solidFill>
                <a:latin typeface="Alfa Slab One" panose="00000500000000000000" pitchFamily="2" charset="0"/>
                <a:ea typeface="116watermelon" panose="02000500000000000000" pitchFamily="2" charset="-127"/>
              </a:rPr>
              <a:t>03</a:t>
            </a:r>
            <a:endParaRPr lang="ko-KR" altLang="en-US" sz="11500" dirty="0">
              <a:solidFill>
                <a:schemeClr val="bg1"/>
              </a:solidFill>
              <a:latin typeface="Alfa Slab One" panose="00000500000000000000" pitchFamily="2" charset="0"/>
              <a:ea typeface="116watermelon" panose="02000500000000000000" pitchFamily="2" charset="-127"/>
            </a:endParaRPr>
          </a:p>
        </p:txBody>
      </p:sp>
      <p:pic>
        <p:nvPicPr>
          <p:cNvPr id="1030" name="Picture 6" descr="https://cdn.discordapp.com/attachments/1031389723014467687/1032906179388645376/Group_4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393" y="1642043"/>
            <a:ext cx="6977525" cy="69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7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14113"/>
            <a:ext cx="12192000" cy="687211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34" b="93893" l="4372" r="96175">
                        <a14:foregroundMark x1="85428" y1="24936" x2="92714" y2="22901"/>
                        <a14:foregroundMark x1="87432" y1="19593" x2="96721" y2="16285"/>
                        <a14:foregroundMark x1="13843" y1="45802" x2="6375" y2="39695"/>
                        <a14:foregroundMark x1="37705" y1="84987" x2="40255" y2="90840"/>
                        <a14:foregroundMark x1="8197" y1="36896" x2="4372" y2="32824"/>
                        <a14:foregroundMark x1="90528" y1="17812" x2="91075" y2="7634"/>
                        <a14:foregroundMark x1="40801" y1="83969" x2="38069" y2="938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486" y="196930"/>
            <a:ext cx="866803" cy="3004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7987" y="989109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산출물</a:t>
            </a:r>
            <a:endParaRPr lang="ko-KR" altLang="en-US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224398" y="2598967"/>
            <a:ext cx="4851488" cy="3911968"/>
            <a:chOff x="6969216" y="2453823"/>
            <a:chExt cx="4851488" cy="391196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216" y="2453823"/>
              <a:ext cx="4851488" cy="391196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92533" y="2879642"/>
              <a:ext cx="4120899" cy="2003508"/>
            </a:xfrm>
            <a:prstGeom prst="rect">
              <a:avLst/>
            </a:prstGeom>
            <a:scene3d>
              <a:camera prst="perspectiveHeroicExtremeLeftFacing" fov="3300000">
                <a:rot lat="20844000" lon="2438214" rev="21344601"/>
              </a:camera>
              <a:lightRig rig="threePt" dir="t"/>
            </a:scene3d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141" y="2289259"/>
            <a:ext cx="2937509" cy="182778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8584" y="2226061"/>
            <a:ext cx="3059353" cy="189283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141" y="4217790"/>
            <a:ext cx="2936405" cy="179368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4863" y="4217790"/>
            <a:ext cx="2873563" cy="179368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47986" y="1393742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26B3A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와이어프레임</a:t>
            </a:r>
            <a:endParaRPr lang="ko-KR" altLang="en-US" sz="2000" dirty="0">
              <a:solidFill>
                <a:srgbClr val="F26B3A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18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56996"/>
            <a:ext cx="12192000" cy="6201003"/>
          </a:xfrm>
          <a:prstGeom prst="rect">
            <a:avLst/>
          </a:prstGeom>
        </p:spPr>
      </p:pic>
      <p:pic>
        <p:nvPicPr>
          <p:cNvPr id="17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34" b="93893" l="4372" r="96175">
                        <a14:foregroundMark x1="85428" y1="24936" x2="92714" y2="22901"/>
                        <a14:foregroundMark x1="87432" y1="19593" x2="96721" y2="16285"/>
                        <a14:foregroundMark x1="13843" y1="45802" x2="6375" y2="39695"/>
                        <a14:foregroundMark x1="37705" y1="84987" x2="40255" y2="90840"/>
                        <a14:foregroundMark x1="8197" y1="36896" x2="4372" y2="32824"/>
                        <a14:foregroundMark x1="90528" y1="17812" x2="91075" y2="7634"/>
                        <a14:foregroundMark x1="40801" y1="83969" x2="38069" y2="938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486" y="196930"/>
            <a:ext cx="866803" cy="3004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564561" y="921343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산출물</a:t>
            </a:r>
            <a:endParaRPr lang="ko-KR" altLang="en-US" sz="28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006989" y="1444563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26B3A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ERD</a:t>
            </a:r>
            <a:endParaRPr lang="ko-KR" altLang="en-US" sz="2000" dirty="0">
              <a:solidFill>
                <a:srgbClr val="F26B3A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22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56996"/>
            <a:ext cx="12192000" cy="6201003"/>
          </a:xfrm>
          <a:prstGeom prst="rect">
            <a:avLst/>
          </a:prstGeom>
        </p:spPr>
      </p:pic>
      <p:pic>
        <p:nvPicPr>
          <p:cNvPr id="17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34" b="93893" l="4372" r="96175">
                        <a14:foregroundMark x1="85428" y1="24936" x2="92714" y2="22901"/>
                        <a14:foregroundMark x1="87432" y1="19593" x2="96721" y2="16285"/>
                        <a14:foregroundMark x1="13843" y1="45802" x2="6375" y2="39695"/>
                        <a14:foregroundMark x1="37705" y1="84987" x2="40255" y2="90840"/>
                        <a14:foregroundMark x1="8197" y1="36896" x2="4372" y2="32824"/>
                        <a14:foregroundMark x1="90528" y1="17812" x2="91075" y2="7634"/>
                        <a14:foregroundMark x1="40801" y1="83969" x2="38069" y2="938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486" y="196930"/>
            <a:ext cx="866803" cy="3004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564561" y="921343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산출물</a:t>
            </a:r>
            <a:endParaRPr lang="ko-KR" altLang="en-US" sz="28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006989" y="1444563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26B3A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ERD</a:t>
            </a:r>
            <a:endParaRPr lang="ko-KR" altLang="en-US" sz="2000" dirty="0">
              <a:solidFill>
                <a:srgbClr val="F26B3A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656996"/>
            <a:ext cx="12192001" cy="6201004"/>
          </a:xfrm>
          <a:prstGeom prst="rect">
            <a:avLst/>
          </a:prstGeom>
          <a:solidFill>
            <a:srgbClr val="FFFFFF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8297" y="914205"/>
            <a:ext cx="4195459" cy="20759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59" y="975786"/>
            <a:ext cx="4218177" cy="21090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5142" y="1713293"/>
            <a:ext cx="5139499" cy="37681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111" y="4532424"/>
            <a:ext cx="4460814" cy="22193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3316" y="4313776"/>
            <a:ext cx="5130441" cy="242507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195142" y="1713293"/>
            <a:ext cx="947606" cy="238889"/>
          </a:xfrm>
          <a:prstGeom prst="rect">
            <a:avLst/>
          </a:prstGeom>
          <a:solidFill>
            <a:srgbClr val="146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131040" y="1630819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4110" y="1013984"/>
            <a:ext cx="429790" cy="168969"/>
          </a:xfrm>
          <a:prstGeom prst="rect">
            <a:avLst/>
          </a:prstGeom>
          <a:solidFill>
            <a:srgbClr val="6D22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41410" y="869576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68296" y="921343"/>
            <a:ext cx="947079" cy="261610"/>
          </a:xfrm>
          <a:prstGeom prst="rect">
            <a:avLst/>
          </a:prstGeom>
          <a:solidFill>
            <a:srgbClr val="144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744245" y="869576"/>
            <a:ext cx="111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33315" y="4332399"/>
            <a:ext cx="705465" cy="200025"/>
          </a:xfrm>
          <a:prstGeom prst="rect">
            <a:avLst/>
          </a:prstGeom>
          <a:solidFill>
            <a:srgbClr val="6D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774555" y="4223189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4110" y="4532424"/>
            <a:ext cx="429790" cy="213985"/>
          </a:xfrm>
          <a:prstGeom prst="rect">
            <a:avLst/>
          </a:prstGeom>
          <a:solidFill>
            <a:srgbClr val="6D1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92336" y="4437885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3955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2526" r="10789"/>
          <a:stretch/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0" y="0"/>
            <a:ext cx="12204700" cy="1981200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34" b="93893" l="4372" r="96175">
                        <a14:foregroundMark x1="85428" y1="24936" x2="92714" y2="22901"/>
                        <a14:foregroundMark x1="87432" y1="19593" x2="96721" y2="16285"/>
                        <a14:foregroundMark x1="13843" y1="45802" x2="6375" y2="39695"/>
                        <a14:foregroundMark x1="37705" y1="84987" x2="40255" y2="90840"/>
                        <a14:foregroundMark x1="8197" y1="36896" x2="4372" y2="32824"/>
                        <a14:foregroundMark x1="90528" y1="17812" x2="91075" y2="7634"/>
                        <a14:foregroundMark x1="40801" y1="83969" x2="38069" y2="938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486" y="196930"/>
            <a:ext cx="866803" cy="3004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7987" y="989109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산출물</a:t>
            </a:r>
            <a:endParaRPr lang="ko-KR" altLang="en-US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7986" y="1393742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26B3A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 명세서</a:t>
            </a:r>
            <a:endParaRPr lang="ko-KR" altLang="en-US" sz="2000" dirty="0">
              <a:solidFill>
                <a:srgbClr val="F26B3A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72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2526" r="10789"/>
          <a:stretch/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0" y="0"/>
            <a:ext cx="12204700" cy="6858000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34" b="93893" l="4372" r="96175">
                        <a14:foregroundMark x1="85428" y1="24936" x2="92714" y2="22901"/>
                        <a14:foregroundMark x1="87432" y1="19593" x2="96721" y2="16285"/>
                        <a14:foregroundMark x1="13843" y1="45802" x2="6375" y2="39695"/>
                        <a14:foregroundMark x1="37705" y1="84987" x2="40255" y2="90840"/>
                        <a14:foregroundMark x1="8197" y1="36896" x2="4372" y2="32824"/>
                        <a14:foregroundMark x1="90528" y1="17812" x2="91075" y2="7634"/>
                        <a14:foregroundMark x1="40801" y1="83969" x2="38069" y2="938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486" y="196930"/>
            <a:ext cx="866803" cy="3004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7987" y="989109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산출물</a:t>
            </a:r>
            <a:endParaRPr lang="ko-KR" altLang="en-US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7986" y="1393742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26B3A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 명세서</a:t>
            </a:r>
            <a:endParaRPr lang="ko-KR" altLang="en-US" sz="2000" dirty="0">
              <a:solidFill>
                <a:srgbClr val="F26B3A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831292" y="2154872"/>
            <a:ext cx="1094386" cy="316164"/>
          </a:xfrm>
          <a:prstGeom prst="roundRect">
            <a:avLst/>
          </a:prstGeom>
          <a:solidFill>
            <a:srgbClr val="FFE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5F1A1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</a:t>
            </a:r>
            <a:endParaRPr lang="ko-KR" altLang="en-US" dirty="0">
              <a:solidFill>
                <a:srgbClr val="5F1A18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3887" y="2051344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관리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054677" y="3595331"/>
            <a:ext cx="1486708" cy="316164"/>
          </a:xfrm>
          <a:prstGeom prst="roundRect">
            <a:avLst/>
          </a:prstGeom>
          <a:solidFill>
            <a:srgbClr val="F5E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67415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요구사항 명세</a:t>
            </a:r>
            <a:endParaRPr lang="ko-KR" altLang="en-US" dirty="0">
              <a:solidFill>
                <a:srgbClr val="67415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887" y="3491803"/>
            <a:ext cx="245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명세서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24563" y="5048490"/>
            <a:ext cx="771951" cy="316164"/>
          </a:xfrm>
          <a:prstGeom prst="roundRect">
            <a:avLst/>
          </a:prstGeom>
          <a:solidFill>
            <a:srgbClr val="E8D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735D8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ERD</a:t>
            </a:r>
            <a:endParaRPr lang="ko-KR" altLang="en-US" dirty="0">
              <a:solidFill>
                <a:srgbClr val="735D8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3887" y="4944962"/>
            <a:ext cx="2308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ERD </a:t>
            </a:r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편집 기능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8010966" y="2154872"/>
            <a:ext cx="1023717" cy="316164"/>
          </a:xfrm>
          <a:prstGeom prst="roundRect">
            <a:avLst/>
          </a:prstGeom>
          <a:solidFill>
            <a:srgbClr val="DBE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8817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 </a:t>
            </a:r>
            <a:r>
              <a:rPr lang="ko-KR" altLang="en-US" dirty="0" smtClean="0">
                <a:solidFill>
                  <a:srgbClr val="68817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명세</a:t>
            </a:r>
            <a:endParaRPr lang="ko-KR" altLang="en-US" dirty="0">
              <a:solidFill>
                <a:srgbClr val="68817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22827" y="2051344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 </a:t>
            </a:r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명세서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425674" y="3589012"/>
            <a:ext cx="1138017" cy="316164"/>
          </a:xfrm>
          <a:prstGeom prst="roundRect">
            <a:avLst/>
          </a:prstGeom>
          <a:solidFill>
            <a:srgbClr val="D3E5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1C36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공식 문서</a:t>
            </a:r>
            <a:endParaRPr lang="ko-KR" altLang="en-US" dirty="0">
              <a:solidFill>
                <a:srgbClr val="1C364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22827" y="3485484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공식 홈페이지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465675" y="5048490"/>
            <a:ext cx="983126" cy="316164"/>
          </a:xfrm>
          <a:prstGeom prst="roundRect">
            <a:avLst/>
          </a:prstGeom>
          <a:solidFill>
            <a:srgbClr val="EEE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43291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스타터</a:t>
            </a:r>
            <a:endParaRPr lang="ko-KR" altLang="en-US" dirty="0">
              <a:solidFill>
                <a:srgbClr val="43291D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2827" y="4944962"/>
            <a:ext cx="2202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myINI </a:t>
            </a:r>
            <a:r>
              <a:rPr lang="ko-KR" altLang="en-US" sz="28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스타터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0433" y="2471036"/>
            <a:ext cx="3217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프로젝트 멤버              추가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/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삭제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프로젝트                      생성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/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수정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/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삭제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96638" y="2471036"/>
            <a:ext cx="4795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API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명세서 템플릿 제공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이름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URL,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메소드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코드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RequestBody, ResponseBody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96638" y="3986640"/>
            <a:ext cx="3589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myINI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사용설명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및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컨트리뷰트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가이드 제공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다운로드 링크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4353" y="3960072"/>
            <a:ext cx="3724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요구사항 명세서 템플릿 제공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카테고리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요구사항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담당자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중요도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소요시간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7364" y="5411757"/>
            <a:ext cx="3695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Drag&amp;Drop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통한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ERD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편집 기능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테이블명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및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컬럼명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제약조건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연관관계 설정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79449" y="5400562"/>
            <a:ext cx="4108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작성한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ERD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와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API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기반의 프로젝트 이니셜라이징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52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16558"/>
          <a:stretch/>
        </p:blipFill>
        <p:spPr>
          <a:xfrm>
            <a:off x="1" y="0"/>
            <a:ext cx="12191999" cy="686366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12204700" cy="1981200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34" b="93893" l="4372" r="96175">
                        <a14:foregroundMark x1="85428" y1="24936" x2="92714" y2="22901"/>
                        <a14:foregroundMark x1="87432" y1="19593" x2="96721" y2="16285"/>
                        <a14:foregroundMark x1="13843" y1="45802" x2="6375" y2="39695"/>
                        <a14:foregroundMark x1="37705" y1="84987" x2="40255" y2="90840"/>
                        <a14:foregroundMark x1="8197" y1="36896" x2="4372" y2="32824"/>
                        <a14:foregroundMark x1="90528" y1="17812" x2="91075" y2="7634"/>
                        <a14:foregroundMark x1="40801" y1="83969" x2="38069" y2="938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486" y="196930"/>
            <a:ext cx="866803" cy="3004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7987" y="989109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산출물</a:t>
            </a:r>
            <a:endParaRPr lang="ko-KR" altLang="en-US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7986" y="1393742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26B3A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API </a:t>
            </a:r>
            <a:r>
              <a:rPr lang="ko-KR" altLang="en-US" sz="2000" dirty="0" smtClean="0">
                <a:solidFill>
                  <a:srgbClr val="F26B3A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명세서</a:t>
            </a:r>
            <a:endParaRPr lang="ko-KR" altLang="en-US" sz="2000" dirty="0">
              <a:solidFill>
                <a:srgbClr val="F26B3A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86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16558"/>
          <a:stretch/>
        </p:blipFill>
        <p:spPr>
          <a:xfrm>
            <a:off x="1" y="0"/>
            <a:ext cx="12191999" cy="686366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12204700" cy="6858000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34" b="93893" l="4372" r="96175">
                        <a14:foregroundMark x1="85428" y1="24936" x2="92714" y2="22901"/>
                        <a14:foregroundMark x1="87432" y1="19593" x2="96721" y2="16285"/>
                        <a14:foregroundMark x1="13843" y1="45802" x2="6375" y2="39695"/>
                        <a14:foregroundMark x1="37705" y1="84987" x2="40255" y2="90840"/>
                        <a14:foregroundMark x1="8197" y1="36896" x2="4372" y2="32824"/>
                        <a14:foregroundMark x1="90528" y1="17812" x2="91075" y2="7634"/>
                        <a14:foregroundMark x1="40801" y1="83969" x2="38069" y2="938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486" y="196930"/>
            <a:ext cx="866803" cy="3004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7987" y="989109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산출물</a:t>
            </a:r>
            <a:endParaRPr lang="ko-KR" altLang="en-US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7986" y="1393742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26B3A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API </a:t>
            </a:r>
            <a:r>
              <a:rPr lang="ko-KR" altLang="en-US" sz="2000" dirty="0" smtClean="0">
                <a:solidFill>
                  <a:srgbClr val="F26B3A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명세서</a:t>
            </a:r>
            <a:endParaRPr lang="ko-KR" altLang="en-US" sz="2000" dirty="0">
              <a:solidFill>
                <a:srgbClr val="F26B3A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072265" y="2339538"/>
            <a:ext cx="1634806" cy="358137"/>
          </a:xfrm>
          <a:prstGeom prst="roundRect">
            <a:avLst/>
          </a:prstGeom>
          <a:solidFill>
            <a:srgbClr val="FFE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5F1A1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/members</a:t>
            </a:r>
            <a:endParaRPr lang="ko-KR" altLang="en-US" dirty="0">
              <a:solidFill>
                <a:srgbClr val="5F1A18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6554" y="2287774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552927" y="3725783"/>
            <a:ext cx="1990498" cy="360000"/>
          </a:xfrm>
          <a:prstGeom prst="roundRect">
            <a:avLst/>
          </a:prstGeom>
          <a:solidFill>
            <a:srgbClr val="F5E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7415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/requirements</a:t>
            </a:r>
            <a:endParaRPr lang="ko-KR" altLang="en-US" dirty="0">
              <a:solidFill>
                <a:srgbClr val="67415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06554" y="367495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552927" y="5112961"/>
            <a:ext cx="1523773" cy="360000"/>
          </a:xfrm>
          <a:prstGeom prst="roundRect">
            <a:avLst/>
          </a:prstGeom>
          <a:solidFill>
            <a:srgbClr val="E8D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735D8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/apidocs</a:t>
            </a:r>
            <a:endParaRPr lang="ko-KR" altLang="en-US" dirty="0">
              <a:solidFill>
                <a:srgbClr val="735D8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06554" y="5062129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</a:t>
            </a:r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문서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34752" y="2909206"/>
            <a:ext cx="1433048" cy="360000"/>
          </a:xfrm>
          <a:prstGeom prst="roundRect">
            <a:avLst/>
          </a:prstGeom>
          <a:solidFill>
            <a:srgbClr val="DBE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8817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/projects</a:t>
            </a:r>
            <a:endParaRPr lang="ko-KR" altLang="en-US" dirty="0">
              <a:solidFill>
                <a:srgbClr val="68817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92104" y="2858374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182705" y="4447354"/>
            <a:ext cx="1008795" cy="360000"/>
          </a:xfrm>
          <a:prstGeom prst="roundRect">
            <a:avLst/>
          </a:prstGeom>
          <a:solidFill>
            <a:srgbClr val="D3E5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1C36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/erds</a:t>
            </a:r>
            <a:endParaRPr lang="ko-KR" altLang="en-US" dirty="0">
              <a:solidFill>
                <a:srgbClr val="1C364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92104" y="4396522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ERD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757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34" b="93893" l="4372" r="96175">
                        <a14:foregroundMark x1="85428" y1="24936" x2="92714" y2="22901"/>
                        <a14:foregroundMark x1="87432" y1="19593" x2="96721" y2="16285"/>
                        <a14:foregroundMark x1="13843" y1="45802" x2="6375" y2="39695"/>
                        <a14:foregroundMark x1="37705" y1="84987" x2="40255" y2="90840"/>
                        <a14:foregroundMark x1="8197" y1="36896" x2="4372" y2="32824"/>
                        <a14:foregroundMark x1="90528" y1="17812" x2="91075" y2="7634"/>
                        <a14:foregroundMark x1="40801" y1="83969" x2="38069" y2="938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86" y="196930"/>
            <a:ext cx="866803" cy="3004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7987" y="989109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산출물</a:t>
            </a:r>
            <a:endParaRPr lang="ko-KR" altLang="en-US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7986" y="1393742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26B3A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아키텍처</a:t>
            </a:r>
            <a:endParaRPr lang="ko-KR" altLang="en-US" sz="2000" dirty="0">
              <a:solidFill>
                <a:srgbClr val="F26B3A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2290" name="Picture 2" descr="https://cdn.discordapp.com/attachments/1032878110720405535/1032925366454591578/unknown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23" b="98871" l="1786" r="98438">
                        <a14:foregroundMark x1="13337" y1="48542" x2="54297" y2="20132"/>
                        <a14:foregroundMark x1="17969" y1="64252" x2="1786" y2="52869"/>
                        <a14:foregroundMark x1="14621" y1="63688" x2="43415" y2="90875"/>
                        <a14:foregroundMark x1="44922" y1="92662" x2="92411" y2="44591"/>
                        <a14:foregroundMark x1="19141" y1="49577" x2="31975" y2="55880"/>
                        <a14:foregroundMark x1="32087" y1="81373" x2="41183" y2="90875"/>
                        <a14:foregroundMark x1="31083" y1="80527" x2="40067" y2="92850"/>
                        <a14:foregroundMark x1="9766" y1="51552" x2="30580" y2="33396"/>
                        <a14:foregroundMark x1="11663" y1="44214" x2="48158" y2="13641"/>
                        <a14:foregroundMark x1="37333" y1="23142" x2="59431" y2="1505"/>
                        <a14:foregroundMark x1="59040" y1="10818" x2="86663" y2="45061"/>
                        <a14:foregroundMark x1="69587" y1="20320" x2="95759" y2="45061"/>
                        <a14:foregroundMark x1="80469" y1="15992" x2="98438" y2="35089"/>
                        <a14:foregroundMark x1="84877" y1="84666" x2="81529" y2="45908"/>
                        <a14:foregroundMark x1="15402" y1="87206" x2="28125" y2="65851"/>
                        <a14:foregroundMark x1="72768" y1="84384" x2="54408" y2="67733"/>
                        <a14:foregroundMark x1="22991" y1="89370" x2="39900" y2="76011"/>
                        <a14:foregroundMark x1="8594" y1="89840" x2="86663" y2="86359"/>
                        <a14:foregroundMark x1="45424" y1="80056" x2="46484" y2="89840"/>
                        <a14:foregroundMark x1="60212" y1="24741" x2="59040" y2="13264"/>
                        <a14:foregroundMark x1="79185" y1="95861" x2="21205" y2="98871"/>
                        <a14:backgroundMark x1="16295" y1="22107" x2="12054" y2="9125"/>
                        <a14:backgroundMark x1="2958" y1="37065" x2="34431" y2="69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966" y="783467"/>
            <a:ext cx="9893746" cy="586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06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278" y="387417"/>
            <a:ext cx="188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CAF9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ONTENTS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2608161" y="738850"/>
            <a:ext cx="8694839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250552" y="1897982"/>
            <a:ext cx="1422184" cy="2932371"/>
            <a:chOff x="1218802" y="2231357"/>
            <a:chExt cx="1422184" cy="2932371"/>
          </a:xfrm>
        </p:grpSpPr>
        <p:sp>
          <p:nvSpPr>
            <p:cNvPr id="16" name="TextBox 15"/>
            <p:cNvSpPr txBox="1"/>
            <p:nvPr/>
          </p:nvSpPr>
          <p:spPr>
            <a:xfrm>
              <a:off x="1462459" y="2231357"/>
              <a:ext cx="934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FCAF92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01</a:t>
              </a:r>
              <a:endParaRPr lang="ko-KR" altLang="en-US" sz="4000" dirty="0">
                <a:solidFill>
                  <a:srgbClr val="FCAF9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218802" y="3134068"/>
              <a:ext cx="1422184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800" dirty="0" smtClean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기획의도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1811866" y="4291117"/>
              <a:ext cx="236056" cy="236056"/>
            </a:xfrm>
            <a:prstGeom prst="ellipse">
              <a:avLst/>
            </a:prstGeom>
            <a:solidFill>
              <a:srgbClr val="FCAF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609667" y="2939243"/>
              <a:ext cx="640454" cy="0"/>
            </a:xfrm>
            <a:prstGeom prst="line">
              <a:avLst/>
            </a:prstGeom>
            <a:ln w="381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1363072" y="4763618"/>
              <a:ext cx="11336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기획 배경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682450" y="1897982"/>
            <a:ext cx="1821332" cy="3920222"/>
            <a:chOff x="3710069" y="2231357"/>
            <a:chExt cx="1821332" cy="3920222"/>
          </a:xfrm>
        </p:grpSpPr>
        <p:sp>
          <p:nvSpPr>
            <p:cNvPr id="26" name="TextBox 25"/>
            <p:cNvSpPr txBox="1"/>
            <p:nvPr/>
          </p:nvSpPr>
          <p:spPr>
            <a:xfrm>
              <a:off x="4153300" y="2231357"/>
              <a:ext cx="934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02</a:t>
              </a:r>
              <a:endPara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710069" y="3134068"/>
              <a:ext cx="1821332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800" smtClean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소개</a:t>
              </a:r>
              <a:endParaRPr lang="ko-KR" altLang="en-US" sz="2800" dirty="0">
                <a:solidFill>
                  <a:srgbClr val="537C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4502707" y="4291117"/>
              <a:ext cx="236056" cy="236056"/>
            </a:xfrm>
            <a:prstGeom prst="ellipse">
              <a:avLst/>
            </a:prstGeom>
            <a:solidFill>
              <a:srgbClr val="FCAF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4300508" y="2939243"/>
              <a:ext cx="640454" cy="0"/>
            </a:xfrm>
            <a:prstGeom prst="line">
              <a:avLst/>
            </a:prstGeom>
            <a:ln w="381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>
              <a:off x="3832699" y="4718623"/>
              <a:ext cx="1576072" cy="14329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지라 연동</a:t>
              </a:r>
              <a:endPara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동시 편집</a:t>
              </a:r>
              <a:endPara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스켈레톤</a:t>
              </a:r>
              <a:r>
                <a:rPr lang="ko-KR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코드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414911" y="1897982"/>
            <a:ext cx="2018501" cy="4323500"/>
            <a:chOff x="6685779" y="2231357"/>
            <a:chExt cx="2018501" cy="4323500"/>
          </a:xfrm>
        </p:grpSpPr>
        <p:sp>
          <p:nvSpPr>
            <p:cNvPr id="32" name="TextBox 31"/>
            <p:cNvSpPr txBox="1"/>
            <p:nvPr/>
          </p:nvSpPr>
          <p:spPr>
            <a:xfrm>
              <a:off x="7227595" y="2231357"/>
              <a:ext cx="934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FCAF92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03</a:t>
              </a:r>
              <a:endParaRPr lang="ko-KR" altLang="en-US" sz="4000" dirty="0">
                <a:solidFill>
                  <a:srgbClr val="FCAF92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784364" y="3134068"/>
              <a:ext cx="1821332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800" dirty="0" smtClean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산출물 소개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7577002" y="4291117"/>
              <a:ext cx="236056" cy="236056"/>
            </a:xfrm>
            <a:prstGeom prst="ellipse">
              <a:avLst/>
            </a:prstGeom>
            <a:solidFill>
              <a:srgbClr val="FCAF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7374803" y="2939243"/>
              <a:ext cx="640454" cy="0"/>
            </a:xfrm>
            <a:prstGeom prst="line">
              <a:avLst/>
            </a:prstGeom>
            <a:ln w="381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6685779" y="4746798"/>
              <a:ext cx="2018501" cy="18080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ko-KR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와이어프레임</a:t>
              </a:r>
              <a:endPara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algn="ctr">
                <a:lnSpc>
                  <a:spcPts val="2700"/>
                </a:lnSpc>
              </a:pPr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ERD</a:t>
              </a:r>
            </a:p>
            <a:p>
              <a:pPr algn="ctr">
                <a:lnSpc>
                  <a:spcPts val="2700"/>
                </a:lnSpc>
              </a:pPr>
              <a:r>
                <a:rPr lang="ko-KR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기능 명세서</a:t>
              </a:r>
              <a:endPara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algn="ctr">
                <a:lnSpc>
                  <a:spcPts val="2700"/>
                </a:lnSpc>
              </a:pPr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API </a:t>
              </a:r>
              <a:r>
                <a:rPr lang="ko-KR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명세서</a:t>
              </a:r>
              <a:endPara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algn="ctr">
                <a:lnSpc>
                  <a:spcPts val="2700"/>
                </a:lnSpc>
              </a:pPr>
              <a:r>
                <a:rPr lang="ko-KR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프로젝트 아키텍처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344541" y="1897982"/>
            <a:ext cx="1112805" cy="2295816"/>
            <a:chOff x="9312791" y="2231357"/>
            <a:chExt cx="1112805" cy="2295816"/>
          </a:xfrm>
        </p:grpSpPr>
        <p:sp>
          <p:nvSpPr>
            <p:cNvPr id="37" name="TextBox 36"/>
            <p:cNvSpPr txBox="1"/>
            <p:nvPr/>
          </p:nvSpPr>
          <p:spPr>
            <a:xfrm>
              <a:off x="9401758" y="2231357"/>
              <a:ext cx="934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04</a:t>
              </a:r>
              <a:endPara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9312791" y="3134068"/>
              <a:ext cx="1112805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800" dirty="0" smtClean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마무리</a:t>
              </a:r>
              <a:endParaRPr lang="ko-KR" altLang="en-US" sz="2800" dirty="0">
                <a:solidFill>
                  <a:srgbClr val="537C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9751165" y="4291117"/>
              <a:ext cx="236056" cy="236056"/>
            </a:xfrm>
            <a:prstGeom prst="ellipse">
              <a:avLst/>
            </a:prstGeom>
            <a:solidFill>
              <a:srgbClr val="FCAF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9548966" y="2939243"/>
              <a:ext cx="640454" cy="0"/>
            </a:xfrm>
            <a:prstGeom prst="line">
              <a:avLst/>
            </a:prstGeom>
            <a:ln w="381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직사각형 40"/>
          <p:cNvSpPr/>
          <p:nvPr/>
        </p:nvSpPr>
        <p:spPr>
          <a:xfrm>
            <a:off x="9334121" y="4385248"/>
            <a:ext cx="1133644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700"/>
              </a:lnSpc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팀원 소개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7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9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69648" y="306744"/>
            <a:ext cx="11652704" cy="6244511"/>
          </a:xfrm>
          <a:prstGeom prst="rect">
            <a:avLst/>
          </a:prstGeom>
          <a:solidFill>
            <a:srgbClr val="FC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-458051" y="582168"/>
            <a:ext cx="3128263" cy="3128263"/>
          </a:xfrm>
          <a:prstGeom prst="ellipse">
            <a:avLst/>
          </a:prstGeom>
          <a:solidFill>
            <a:srgbClr val="F74607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40904" y="2908925"/>
            <a:ext cx="25651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마무리</a:t>
            </a:r>
            <a:endParaRPr lang="ko-KR" altLang="en-US" sz="7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-12700" y="2044700"/>
            <a:ext cx="1054100" cy="203200"/>
            <a:chOff x="-12700" y="2044700"/>
            <a:chExt cx="1054100" cy="20320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-12700" y="2146300"/>
              <a:ext cx="9525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838200" y="2044700"/>
              <a:ext cx="203200" cy="20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40904" y="1372225"/>
            <a:ext cx="22862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chemeClr val="bg1"/>
                </a:solidFill>
                <a:latin typeface="Alfa Slab One" panose="00000500000000000000" pitchFamily="2" charset="0"/>
                <a:ea typeface="116watermelon" panose="02000500000000000000" pitchFamily="2" charset="-127"/>
              </a:rPr>
              <a:t>04</a:t>
            </a:r>
            <a:endParaRPr lang="ko-KR" altLang="en-US" sz="11500" dirty="0">
              <a:solidFill>
                <a:schemeClr val="bg1"/>
              </a:solidFill>
              <a:latin typeface="Alfa Slab One" panose="00000500000000000000" pitchFamily="2" charset="0"/>
              <a:ea typeface="116watermelon" panose="02000500000000000000" pitchFamily="2" charset="-127"/>
            </a:endParaRPr>
          </a:p>
        </p:txBody>
      </p:sp>
      <p:pic>
        <p:nvPicPr>
          <p:cNvPr id="1030" name="Picture 6" descr="https://cdn.discordapp.com/attachments/1031389723014467687/1032906179388645376/Group_4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393" y="1642043"/>
            <a:ext cx="6977525" cy="69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69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34" b="93893" l="4372" r="96175">
                        <a14:foregroundMark x1="85428" y1="24936" x2="92714" y2="22901"/>
                        <a14:foregroundMark x1="87432" y1="19593" x2="96721" y2="16285"/>
                        <a14:foregroundMark x1="13843" y1="45802" x2="6375" y2="39695"/>
                        <a14:foregroundMark x1="37705" y1="84987" x2="40255" y2="90840"/>
                        <a14:foregroundMark x1="8197" y1="36896" x2="4372" y2="32824"/>
                        <a14:foregroundMark x1="90528" y1="17812" x2="91075" y2="7634"/>
                        <a14:foregroundMark x1="40801" y1="83969" x2="38069" y2="938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86" y="196930"/>
            <a:ext cx="866803" cy="300492"/>
          </a:xfrm>
          <a:prstGeom prst="rect">
            <a:avLst/>
          </a:prstGeom>
        </p:spPr>
      </p:pic>
      <p:sp>
        <p:nvSpPr>
          <p:cNvPr id="62" name="육각형 61"/>
          <p:cNvSpPr/>
          <p:nvPr/>
        </p:nvSpPr>
        <p:spPr>
          <a:xfrm>
            <a:off x="601755" y="2347469"/>
            <a:ext cx="2052097" cy="1769049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FDA94"/>
                </a:gs>
                <a:gs pos="100000">
                  <a:srgbClr val="FDB786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175158" y="4260191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김우빈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175158" y="4634697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팀장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BE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04501" y="4938038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코드 이니셜라이징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994729" y="5276592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김갑경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954133" y="5997269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동시 편집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1" name="육각형 110"/>
          <p:cNvSpPr/>
          <p:nvPr/>
        </p:nvSpPr>
        <p:spPr>
          <a:xfrm>
            <a:off x="2398727" y="3363870"/>
            <a:ext cx="2052097" cy="1769049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DB585"/>
                </a:gs>
                <a:gs pos="100000">
                  <a:srgbClr val="FCA17D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육각형 111"/>
          <p:cNvSpPr/>
          <p:nvPr/>
        </p:nvSpPr>
        <p:spPr>
          <a:xfrm>
            <a:off x="4195699" y="2347469"/>
            <a:ext cx="2052097" cy="1769049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C9F7C"/>
                </a:gs>
                <a:gs pos="100000">
                  <a:srgbClr val="FC967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육각형 112"/>
          <p:cNvSpPr/>
          <p:nvPr/>
        </p:nvSpPr>
        <p:spPr>
          <a:xfrm>
            <a:off x="5992671" y="3363870"/>
            <a:ext cx="2052097" cy="1769049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C9874"/>
                </a:gs>
                <a:gs pos="100000">
                  <a:srgbClr val="FB916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육각형 113"/>
          <p:cNvSpPr/>
          <p:nvPr/>
        </p:nvSpPr>
        <p:spPr>
          <a:xfrm>
            <a:off x="7789643" y="2347469"/>
            <a:ext cx="2052097" cy="1769049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B916B"/>
                </a:gs>
                <a:gs pos="100000">
                  <a:srgbClr val="FA794B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육각형 114"/>
          <p:cNvSpPr/>
          <p:nvPr/>
        </p:nvSpPr>
        <p:spPr>
          <a:xfrm>
            <a:off x="9586614" y="3363870"/>
            <a:ext cx="2052097" cy="1769049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A8155"/>
                </a:gs>
                <a:gs pos="100000">
                  <a:srgbClr val="F85318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3209812" y="5641489"/>
            <a:ext cx="429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BE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823151" y="4234587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한다빈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038234" y="4599484"/>
            <a:ext cx="429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BE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655420" y="5289221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이성재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637740" y="5974848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ERD</a:t>
            </a:r>
          </a:p>
          <a:p>
            <a:pPr algn="ctr"/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API 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명세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870503" y="5654118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FE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413568" y="4247216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배건길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8311387" y="4912434"/>
            <a:ext cx="106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로그인</a:t>
            </a:r>
            <a:endParaRPr lang="en-US" altLang="ko-KR" sz="1600" dirty="0" smtClean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600" dirty="0" err="1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메인페이지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8628651" y="4612113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FE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244122" y="5271397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한윤석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0021585" y="5974847"/>
            <a:ext cx="1293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요구사항 명세</a:t>
            </a:r>
            <a:endParaRPr lang="en-US" altLang="ko-KR" sz="1600" dirty="0" smtClean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프로젝트 관리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0459205" y="5636294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FE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2" b="99739" l="0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9790500" y="2905732"/>
            <a:ext cx="1639302" cy="2208157"/>
          </a:xfrm>
          <a:custGeom>
            <a:avLst/>
            <a:gdLst>
              <a:gd name="connsiteX0" fmla="*/ 0 w 1835053"/>
              <a:gd name="connsiteY0" fmla="*/ 0 h 2471835"/>
              <a:gd name="connsiteX1" fmla="*/ 1835053 w 1835053"/>
              <a:gd name="connsiteY1" fmla="*/ 0 h 2471835"/>
              <a:gd name="connsiteX2" fmla="*/ 1835053 w 1835053"/>
              <a:gd name="connsiteY2" fmla="*/ 1815881 h 2471835"/>
              <a:gd name="connsiteX3" fmla="*/ 1471182 w 1835053"/>
              <a:gd name="connsiteY3" fmla="*/ 2471835 h 2471835"/>
              <a:gd name="connsiteX4" fmla="*/ 363183 w 1835053"/>
              <a:gd name="connsiteY4" fmla="*/ 2471835 h 2471835"/>
              <a:gd name="connsiteX5" fmla="*/ 0 w 1835053"/>
              <a:gd name="connsiteY5" fmla="*/ 1817121 h 247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5053" h="2471835">
                <a:moveTo>
                  <a:pt x="0" y="0"/>
                </a:moveTo>
                <a:lnTo>
                  <a:pt x="1835053" y="0"/>
                </a:lnTo>
                <a:lnTo>
                  <a:pt x="1835053" y="1815881"/>
                </a:lnTo>
                <a:lnTo>
                  <a:pt x="1471182" y="2471835"/>
                </a:lnTo>
                <a:lnTo>
                  <a:pt x="363183" y="2471835"/>
                </a:lnTo>
                <a:lnTo>
                  <a:pt x="0" y="1817121"/>
                </a:lnTo>
                <a:close/>
              </a:path>
            </a:pathLst>
          </a:cu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1765" y1="84656" x2="43697" y2="81481"/>
                        <a14:foregroundMark x1="73109" y1="80423" x2="96639" y2="86772"/>
                      </a14:backgroundRemoval>
                    </a14:imgEffect>
                  </a14:imgLayer>
                </a14:imgProps>
              </a:ext>
            </a:extLst>
          </a:blip>
          <a:srcRect b="13166"/>
          <a:stretch>
            <a:fillRect/>
          </a:stretch>
        </p:blipFill>
        <p:spPr>
          <a:xfrm>
            <a:off x="8220189" y="2372616"/>
            <a:ext cx="1244824" cy="1716772"/>
          </a:xfrm>
          <a:custGeom>
            <a:avLst/>
            <a:gdLst>
              <a:gd name="connsiteX0" fmla="*/ 0 w 1296200"/>
              <a:gd name="connsiteY0" fmla="*/ 0 h 1787626"/>
              <a:gd name="connsiteX1" fmla="*/ 1296200 w 1296200"/>
              <a:gd name="connsiteY1" fmla="*/ 0 h 1787626"/>
              <a:gd name="connsiteX2" fmla="*/ 1296200 w 1296200"/>
              <a:gd name="connsiteY2" fmla="*/ 1546084 h 1787626"/>
              <a:gd name="connsiteX3" fmla="*/ 1162212 w 1296200"/>
              <a:gd name="connsiteY3" fmla="*/ 1787626 h 1787626"/>
              <a:gd name="connsiteX4" fmla="*/ 91441 w 1296200"/>
              <a:gd name="connsiteY4" fmla="*/ 1787626 h 1787626"/>
              <a:gd name="connsiteX5" fmla="*/ 0 w 1296200"/>
              <a:gd name="connsiteY5" fmla="*/ 1622784 h 1787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6200" h="1787626">
                <a:moveTo>
                  <a:pt x="0" y="0"/>
                </a:moveTo>
                <a:lnTo>
                  <a:pt x="1296200" y="0"/>
                </a:lnTo>
                <a:lnTo>
                  <a:pt x="1296200" y="1546084"/>
                </a:lnTo>
                <a:lnTo>
                  <a:pt x="1162212" y="1787626"/>
                </a:lnTo>
                <a:lnTo>
                  <a:pt x="91441" y="1787626"/>
                </a:lnTo>
                <a:lnTo>
                  <a:pt x="0" y="1622784"/>
                </a:lnTo>
                <a:close/>
              </a:path>
            </a:pathLst>
          </a:cu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0" b="99740" l="667" r="100000">
                        <a14:foregroundMark x1="7667" y1="76623" x2="45667" y2="64416"/>
                        <a14:foregroundMark x1="12667" y1="87013" x2="50000" y2="82338"/>
                        <a14:foregroundMark x1="62000" y1="65195" x2="94667" y2="81558"/>
                        <a14:foregroundMark x1="56667" y1="90390" x2="53333" y2="98961"/>
                        <a14:foregroundMark x1="76667" y1="83636" x2="94000" y2="99740"/>
                      </a14:backgroundRemoval>
                    </a14:imgEffect>
                  </a14:imgLayer>
                </a14:imgProps>
              </a:ext>
            </a:extLst>
          </a:blip>
          <a:srcRect b="4940"/>
          <a:stretch>
            <a:fillRect/>
          </a:stretch>
        </p:blipFill>
        <p:spPr>
          <a:xfrm>
            <a:off x="6316749" y="3373598"/>
            <a:ext cx="1408616" cy="1718421"/>
          </a:xfrm>
          <a:custGeom>
            <a:avLst/>
            <a:gdLst>
              <a:gd name="connsiteX0" fmla="*/ 0 w 1506696"/>
              <a:gd name="connsiteY0" fmla="*/ 0 h 1838072"/>
              <a:gd name="connsiteX1" fmla="*/ 1506696 w 1506696"/>
              <a:gd name="connsiteY1" fmla="*/ 0 h 1838072"/>
              <a:gd name="connsiteX2" fmla="*/ 1506696 w 1506696"/>
              <a:gd name="connsiteY2" fmla="*/ 1447453 h 1838072"/>
              <a:gd name="connsiteX3" fmla="*/ 1290012 w 1506696"/>
              <a:gd name="connsiteY3" fmla="*/ 1838072 h 1838072"/>
              <a:gd name="connsiteX4" fmla="*/ 219241 w 1506696"/>
              <a:gd name="connsiteY4" fmla="*/ 1838072 h 1838072"/>
              <a:gd name="connsiteX5" fmla="*/ 0 w 1506696"/>
              <a:gd name="connsiteY5" fmla="*/ 1442844 h 183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6696" h="1838072">
                <a:moveTo>
                  <a:pt x="0" y="0"/>
                </a:moveTo>
                <a:lnTo>
                  <a:pt x="1506696" y="0"/>
                </a:lnTo>
                <a:lnTo>
                  <a:pt x="1506696" y="1447453"/>
                </a:lnTo>
                <a:lnTo>
                  <a:pt x="1290012" y="1838072"/>
                </a:lnTo>
                <a:lnTo>
                  <a:pt x="219241" y="1838072"/>
                </a:lnTo>
                <a:lnTo>
                  <a:pt x="0" y="1442844"/>
                </a:lnTo>
                <a:close/>
              </a:path>
            </a:pathLst>
          </a:cu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81" b="100000" l="0" r="99872">
                        <a14:foregroundMark x1="53318" y1="82967" x2="53318" y2="82967"/>
                        <a14:foregroundMark x1="9764" y1="69995" x2="90491" y2="78882"/>
                        <a14:foregroundMark x1="15731" y1="87768" x2="45629" y2="92543"/>
                        <a14:foregroundMark x1="13625" y1="63151" x2="16177" y2="96655"/>
                        <a14:foregroundMark x1="88354" y1="66573" x2="87492" y2="91190"/>
                      </a14:backgroundRemoval>
                    </a14:imgEffect>
                  </a14:imgLayer>
                </a14:imgProps>
              </a:ext>
            </a:extLst>
          </a:blip>
          <a:srcRect b="6208"/>
          <a:stretch>
            <a:fillRect/>
          </a:stretch>
        </p:blipFill>
        <p:spPr>
          <a:xfrm>
            <a:off x="4515102" y="2400407"/>
            <a:ext cx="1424920" cy="1669931"/>
          </a:xfrm>
          <a:custGeom>
            <a:avLst/>
            <a:gdLst>
              <a:gd name="connsiteX0" fmla="*/ 0 w 1483861"/>
              <a:gd name="connsiteY0" fmla="*/ 0 h 1739007"/>
              <a:gd name="connsiteX1" fmla="*/ 1483861 w 1483861"/>
              <a:gd name="connsiteY1" fmla="*/ 0 h 1739007"/>
              <a:gd name="connsiteX2" fmla="*/ 1483861 w 1483861"/>
              <a:gd name="connsiteY2" fmla="*/ 1353705 h 1739007"/>
              <a:gd name="connsiteX3" fmla="*/ 1270126 w 1483861"/>
              <a:gd name="connsiteY3" fmla="*/ 1739007 h 1739007"/>
              <a:gd name="connsiteX4" fmla="*/ 199355 w 1483861"/>
              <a:gd name="connsiteY4" fmla="*/ 1739007 h 1739007"/>
              <a:gd name="connsiteX5" fmla="*/ 0 w 1483861"/>
              <a:gd name="connsiteY5" fmla="*/ 1379628 h 173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3861" h="1739007">
                <a:moveTo>
                  <a:pt x="0" y="0"/>
                </a:moveTo>
                <a:lnTo>
                  <a:pt x="1483861" y="0"/>
                </a:lnTo>
                <a:lnTo>
                  <a:pt x="1483861" y="1353705"/>
                </a:lnTo>
                <a:lnTo>
                  <a:pt x="1270126" y="1739007"/>
                </a:lnTo>
                <a:lnTo>
                  <a:pt x="199355" y="1739007"/>
                </a:lnTo>
                <a:lnTo>
                  <a:pt x="0" y="1379628"/>
                </a:lnTo>
                <a:close/>
              </a:path>
            </a:pathLst>
          </a:cu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924" r="99538">
                        <a14:foregroundMark x1="9931" y1="91584" x2="24249" y2="81023"/>
                        <a14:foregroundMark x1="45958" y1="95050" x2="60739" y2="93069"/>
                        <a14:foregroundMark x1="91224" y1="85479" x2="98845" y2="92574"/>
                        <a14:foregroundMark x1="44573" y1="88119" x2="50115" y2="99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461"/>
          <a:stretch>
            <a:fillRect/>
          </a:stretch>
        </p:blipFill>
        <p:spPr>
          <a:xfrm>
            <a:off x="2735992" y="3336849"/>
            <a:ext cx="1390860" cy="1762125"/>
          </a:xfrm>
          <a:custGeom>
            <a:avLst/>
            <a:gdLst>
              <a:gd name="connsiteX0" fmla="*/ 0 w 1500521"/>
              <a:gd name="connsiteY0" fmla="*/ 0 h 1901058"/>
              <a:gd name="connsiteX1" fmla="*/ 1500521 w 1500521"/>
              <a:gd name="connsiteY1" fmla="*/ 0 h 1901058"/>
              <a:gd name="connsiteX2" fmla="*/ 1500521 w 1500521"/>
              <a:gd name="connsiteY2" fmla="*/ 1513567 h 1901058"/>
              <a:gd name="connsiteX3" fmla="*/ 1285572 w 1500521"/>
              <a:gd name="connsiteY3" fmla="*/ 1901058 h 1901058"/>
              <a:gd name="connsiteX4" fmla="*/ 214801 w 1500521"/>
              <a:gd name="connsiteY4" fmla="*/ 1901058 h 1901058"/>
              <a:gd name="connsiteX5" fmla="*/ 0 w 1500521"/>
              <a:gd name="connsiteY5" fmla="*/ 1513834 h 190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521" h="1901058">
                <a:moveTo>
                  <a:pt x="0" y="0"/>
                </a:moveTo>
                <a:lnTo>
                  <a:pt x="1500521" y="0"/>
                </a:lnTo>
                <a:lnTo>
                  <a:pt x="1500521" y="1513567"/>
                </a:lnTo>
                <a:lnTo>
                  <a:pt x="1285572" y="1901058"/>
                </a:lnTo>
                <a:lnTo>
                  <a:pt x="214801" y="1901058"/>
                </a:lnTo>
                <a:lnTo>
                  <a:pt x="0" y="1513834"/>
                </a:lnTo>
                <a:close/>
              </a:path>
            </a:pathLst>
          </a:cu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24" b="99364" l="0" r="100000">
                        <a14:foregroundMark x1="17232" y1="82839" x2="93785" y2="85381"/>
                        <a14:foregroundMark x1="24294" y1="74153" x2="10734" y2="94068"/>
                        <a14:foregroundMark x1="50000" y1="78390" x2="51695" y2="99364"/>
                      </a14:backgroundRemoval>
                    </a14:imgEffect>
                  </a14:imgLayer>
                </a14:imgProps>
              </a:ext>
            </a:extLst>
          </a:blip>
          <a:srcRect b="5125"/>
          <a:stretch>
            <a:fillRect/>
          </a:stretch>
        </p:blipFill>
        <p:spPr>
          <a:xfrm>
            <a:off x="967151" y="2285925"/>
            <a:ext cx="1410607" cy="1784413"/>
          </a:xfrm>
          <a:custGeom>
            <a:avLst/>
            <a:gdLst>
              <a:gd name="connsiteX0" fmla="*/ 0 w 1440403"/>
              <a:gd name="connsiteY0" fmla="*/ 0 h 1822104"/>
              <a:gd name="connsiteX1" fmla="*/ 1440403 w 1440403"/>
              <a:gd name="connsiteY1" fmla="*/ 0 h 1822104"/>
              <a:gd name="connsiteX2" fmla="*/ 1440403 w 1440403"/>
              <a:gd name="connsiteY2" fmla="*/ 1425026 h 1822104"/>
              <a:gd name="connsiteX3" fmla="*/ 1220136 w 1440403"/>
              <a:gd name="connsiteY3" fmla="*/ 1822104 h 1822104"/>
              <a:gd name="connsiteX4" fmla="*/ 149365 w 1440403"/>
              <a:gd name="connsiteY4" fmla="*/ 1822104 h 1822104"/>
              <a:gd name="connsiteX5" fmla="*/ 0 w 1440403"/>
              <a:gd name="connsiteY5" fmla="*/ 1552842 h 182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0403" h="1822104">
                <a:moveTo>
                  <a:pt x="0" y="0"/>
                </a:moveTo>
                <a:lnTo>
                  <a:pt x="1440403" y="0"/>
                </a:lnTo>
                <a:lnTo>
                  <a:pt x="1440403" y="1425026"/>
                </a:lnTo>
                <a:lnTo>
                  <a:pt x="1220136" y="1822104"/>
                </a:lnTo>
                <a:lnTo>
                  <a:pt x="149365" y="1822104"/>
                </a:lnTo>
                <a:lnTo>
                  <a:pt x="0" y="1552842"/>
                </a:lnTo>
                <a:close/>
              </a:path>
            </a:pathLst>
          </a:custGeom>
        </p:spPr>
      </p:pic>
      <p:pic>
        <p:nvPicPr>
          <p:cNvPr id="19460" name="Picture 4" descr="https://cdn-icons-png.flaticon.com/512/5448/5448214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0651">
            <a:off x="1710425" y="2018923"/>
            <a:ext cx="553849" cy="55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TextBox 154"/>
          <p:cNvSpPr txBox="1"/>
          <p:nvPr/>
        </p:nvSpPr>
        <p:spPr>
          <a:xfrm>
            <a:off x="4424002" y="4912434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코드 이니셜라이징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47987" y="989109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팀원 소개</a:t>
            </a:r>
            <a:endParaRPr lang="ko-KR" altLang="en-US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21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9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69648" y="306744"/>
            <a:ext cx="11652704" cy="6244511"/>
          </a:xfrm>
          <a:prstGeom prst="rect">
            <a:avLst/>
          </a:prstGeom>
          <a:solidFill>
            <a:srgbClr val="FC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2431" y1="53519" x2="62431" y2="53519"/>
                      </a14:backgroundRemoval>
                    </a14:imgEffect>
                  </a14:imgLayer>
                </a14:imgProps>
              </a:ext>
            </a:extLst>
          </a:blip>
          <a:srcRect l="23333" t="18638" r="23927" b="8821"/>
          <a:stretch/>
        </p:blipFill>
        <p:spPr>
          <a:xfrm>
            <a:off x="0" y="2570119"/>
            <a:ext cx="4305300" cy="4441254"/>
          </a:xfrm>
          <a:prstGeom prst="rect">
            <a:avLst/>
          </a:prstGeom>
        </p:spPr>
      </p:pic>
      <p:pic>
        <p:nvPicPr>
          <p:cNvPr id="18438" name="Picture 6" descr="포켓몬스터 미스테리 서쳐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087" y="977225"/>
            <a:ext cx="5776913" cy="303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83033" y="2139510"/>
            <a:ext cx="2815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감사합니다</a:t>
            </a:r>
            <a:r>
              <a:rPr lang="en-US" altLang="ko-KR" sz="4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  <a:endParaRPr lang="ko-KR" altLang="en-US" sz="4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20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9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69648" y="306744"/>
            <a:ext cx="11652704" cy="6244511"/>
          </a:xfrm>
          <a:prstGeom prst="rect">
            <a:avLst/>
          </a:prstGeom>
          <a:solidFill>
            <a:srgbClr val="FC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-458051" y="582168"/>
            <a:ext cx="3128263" cy="3128263"/>
          </a:xfrm>
          <a:prstGeom prst="ellipse">
            <a:avLst/>
          </a:prstGeom>
          <a:solidFill>
            <a:srgbClr val="F74607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40904" y="2908925"/>
            <a:ext cx="3358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기획의도</a:t>
            </a:r>
            <a:endParaRPr lang="ko-KR" altLang="en-US" sz="7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-12700" y="2044700"/>
            <a:ext cx="1054100" cy="203200"/>
            <a:chOff x="-12700" y="2044700"/>
            <a:chExt cx="1054100" cy="203200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-12700" y="2146300"/>
              <a:ext cx="9525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838200" y="2044700"/>
              <a:ext cx="203200" cy="20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40904" y="1372225"/>
            <a:ext cx="20329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chemeClr val="bg1"/>
                </a:solidFill>
                <a:latin typeface="Alfa Slab One" panose="00000500000000000000" pitchFamily="2" charset="0"/>
                <a:ea typeface="116watermelon" panose="02000500000000000000" pitchFamily="2" charset="-127"/>
              </a:rPr>
              <a:t>01</a:t>
            </a:r>
            <a:endParaRPr lang="ko-KR" altLang="en-US" sz="11500" dirty="0">
              <a:solidFill>
                <a:schemeClr val="bg1"/>
              </a:solidFill>
              <a:latin typeface="Alfa Slab One" panose="00000500000000000000" pitchFamily="2" charset="0"/>
              <a:ea typeface="116watermelon" panose="02000500000000000000" pitchFamily="2" charset="-127"/>
            </a:endParaRPr>
          </a:p>
        </p:txBody>
      </p:sp>
      <p:pic>
        <p:nvPicPr>
          <p:cNvPr id="1030" name="Picture 6" descr="https://cdn.discordapp.com/attachments/1031389723014467687/1032906179388645376/Group_4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393" y="1642043"/>
            <a:ext cx="6977525" cy="69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12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-13464" y="3031055"/>
            <a:ext cx="12205463" cy="234125"/>
          </a:xfrm>
          <a:prstGeom prst="rect">
            <a:avLst/>
          </a:prstGeom>
          <a:gradFill flip="none" rotWithShape="1">
            <a:gsLst>
              <a:gs pos="35000">
                <a:srgbClr val="FC9E7C"/>
              </a:gs>
              <a:gs pos="0">
                <a:schemeClr val="accent4">
                  <a:lumMod val="40000"/>
                  <a:lumOff val="60000"/>
                </a:schemeClr>
              </a:gs>
              <a:gs pos="74000">
                <a:srgbClr val="FB8C65"/>
              </a:gs>
              <a:gs pos="100000">
                <a:srgbClr val="F746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34" b="93893" l="4372" r="96175">
                        <a14:foregroundMark x1="85428" y1="24936" x2="92714" y2="22901"/>
                        <a14:foregroundMark x1="87432" y1="19593" x2="96721" y2="16285"/>
                        <a14:foregroundMark x1="13843" y1="45802" x2="6375" y2="39695"/>
                        <a14:foregroundMark x1="37705" y1="84987" x2="40255" y2="90840"/>
                        <a14:foregroundMark x1="8197" y1="36896" x2="4372" y2="32824"/>
                        <a14:foregroundMark x1="90528" y1="17812" x2="91075" y2="7634"/>
                        <a14:foregroundMark x1="40801" y1="83969" x2="38069" y2="938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86" y="196930"/>
            <a:ext cx="866803" cy="300492"/>
          </a:xfrm>
          <a:prstGeom prst="rect">
            <a:avLst/>
          </a:prstGeom>
        </p:spPr>
      </p:pic>
      <p:sp>
        <p:nvSpPr>
          <p:cNvPr id="2" name="육각형 1"/>
          <p:cNvSpPr/>
          <p:nvPr/>
        </p:nvSpPr>
        <p:spPr>
          <a:xfrm rot="5400000">
            <a:off x="1719361" y="2197962"/>
            <a:ext cx="2105551" cy="1815130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EC88D"/>
                </a:gs>
                <a:gs pos="100000">
                  <a:srgbClr val="FCA67F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육각형 23"/>
          <p:cNvSpPr/>
          <p:nvPr/>
        </p:nvSpPr>
        <p:spPr>
          <a:xfrm rot="5400000">
            <a:off x="3871355" y="2197962"/>
            <a:ext cx="2105551" cy="1815130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CA37E"/>
                </a:gs>
                <a:gs pos="100000">
                  <a:srgbClr val="FC9874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육각형 25"/>
          <p:cNvSpPr/>
          <p:nvPr/>
        </p:nvSpPr>
        <p:spPr>
          <a:xfrm rot="5400000">
            <a:off x="6023348" y="2197962"/>
            <a:ext cx="2105551" cy="1815130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C9773"/>
                </a:gs>
                <a:gs pos="100000">
                  <a:srgbClr val="FB8F69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육각형 27"/>
          <p:cNvSpPr/>
          <p:nvPr/>
        </p:nvSpPr>
        <p:spPr>
          <a:xfrm rot="5400000">
            <a:off x="8175340" y="2197963"/>
            <a:ext cx="2105551" cy="1815130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B8F69"/>
                </a:gs>
                <a:gs pos="100000">
                  <a:srgbClr val="F96F3E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15308" y="3327044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67302" y="3327044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94" name="Picture 46" descr="https://cdn-icons-png.flaticon.com/512/5263/526391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36" y="254518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6" name="Picture 48" descr="https://cdn-icons-png.flaticon.com/512/5324/532473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130" y="251615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8" name="Picture 50" descr="https://cdn-icons-png.flaticon.com/512/4587/458789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23" y="251615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0" name="Picture 52" descr="https://cdn-icons-png.flaticon.com/512/4607/4607799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115" y="251615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6719295" y="3327044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871287" y="3327044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배포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7987" y="989109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기획 의도</a:t>
            </a:r>
            <a:endParaRPr lang="ko-KR" altLang="en-US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5881" y="4601646"/>
            <a:ext cx="725906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3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-13464" y="3031056"/>
            <a:ext cx="12205463" cy="23412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34" b="93893" l="4372" r="96175">
                        <a14:foregroundMark x1="85428" y1="24936" x2="92714" y2="22901"/>
                        <a14:foregroundMark x1="87432" y1="19593" x2="96721" y2="16285"/>
                        <a14:foregroundMark x1="13843" y1="45802" x2="6375" y2="39695"/>
                        <a14:foregroundMark x1="37705" y1="84987" x2="40255" y2="90840"/>
                        <a14:foregroundMark x1="8197" y1="36896" x2="4372" y2="32824"/>
                        <a14:foregroundMark x1="90528" y1="17812" x2="91075" y2="7634"/>
                        <a14:foregroundMark x1="40801" y1="83969" x2="38069" y2="938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86" y="196930"/>
            <a:ext cx="866803" cy="300492"/>
          </a:xfrm>
          <a:prstGeom prst="rect">
            <a:avLst/>
          </a:prstGeom>
        </p:spPr>
      </p:pic>
      <p:sp>
        <p:nvSpPr>
          <p:cNvPr id="2" name="육각형 1"/>
          <p:cNvSpPr/>
          <p:nvPr/>
        </p:nvSpPr>
        <p:spPr>
          <a:xfrm rot="5400000">
            <a:off x="1719361" y="2197962"/>
            <a:ext cx="2105551" cy="1815130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육각형 23"/>
          <p:cNvSpPr/>
          <p:nvPr/>
        </p:nvSpPr>
        <p:spPr>
          <a:xfrm rot="5400000">
            <a:off x="3871355" y="2197962"/>
            <a:ext cx="2105551" cy="1815130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gradFill flip="none" rotWithShape="1">
              <a:gsLst>
                <a:gs pos="0">
                  <a:srgbClr val="FCA37E"/>
                </a:gs>
                <a:gs pos="100000">
                  <a:srgbClr val="FC9874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육각형 25"/>
          <p:cNvSpPr/>
          <p:nvPr/>
        </p:nvSpPr>
        <p:spPr>
          <a:xfrm rot="5400000">
            <a:off x="6023348" y="2197962"/>
            <a:ext cx="2105551" cy="1815130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육각형 27"/>
          <p:cNvSpPr/>
          <p:nvPr/>
        </p:nvSpPr>
        <p:spPr>
          <a:xfrm rot="5400000">
            <a:off x="8175340" y="2197963"/>
            <a:ext cx="2105551" cy="1815130"/>
          </a:xfrm>
          <a:prstGeom prst="hexagon">
            <a:avLst>
              <a:gd name="adj" fmla="val 27736"/>
              <a:gd name="vf" fmla="val 115470"/>
            </a:avLst>
          </a:prstGeom>
          <a:solidFill>
            <a:schemeClr val="bg1"/>
          </a:solidFill>
          <a:ln w="95250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15308" y="3327044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EFEF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</a:t>
            </a:r>
            <a:endParaRPr lang="ko-KR" altLang="en-US" sz="2400" dirty="0">
              <a:solidFill>
                <a:srgbClr val="EFEFE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67302" y="3327044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94" name="Picture 46" descr="https://cdn-icons-png.flaticon.com/512/5263/5263915.png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36" y="254518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6" name="Picture 48" descr="https://cdn-icons-png.flaticon.com/512/5324/532473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130" y="251615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0" name="Picture 52" descr="https://cdn-icons-png.flaticon.com/512/4607/4607799.png"/>
          <p:cNvPicPr>
            <a:picLocks noChangeAspect="1" noChangeArrowheads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115" y="251615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8871287" y="3327044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EFEF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배포</a:t>
            </a:r>
            <a:endParaRPr lang="ko-KR" altLang="en-US" sz="2400" dirty="0">
              <a:solidFill>
                <a:srgbClr val="EFEFE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93903" y="4468834"/>
            <a:ext cx="3060453" cy="1592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ko-KR" altLang="en-US" sz="3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요구사항 명세서</a:t>
            </a:r>
            <a:endParaRPr lang="en-US" altLang="ko-KR" sz="32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ts val="3900"/>
              </a:lnSpc>
            </a:pPr>
            <a:r>
              <a:rPr lang="en-US" altLang="ko-KR" sz="3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ERD</a:t>
            </a:r>
          </a:p>
          <a:p>
            <a:pPr algn="ctr">
              <a:lnSpc>
                <a:spcPts val="3900"/>
              </a:lnSpc>
            </a:pPr>
            <a:r>
              <a:rPr lang="en-US" altLang="ko-KR" sz="3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API </a:t>
            </a:r>
            <a:r>
              <a:rPr lang="ko-KR" altLang="en-US" sz="32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명세서</a:t>
            </a:r>
            <a:endParaRPr lang="ko-KR" altLang="en-US" sz="3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920003" y="5290326"/>
            <a:ext cx="918164" cy="3043"/>
          </a:xfrm>
          <a:prstGeom prst="line">
            <a:avLst/>
          </a:prstGeom>
          <a:ln w="76200">
            <a:solidFill>
              <a:srgbClr val="FC9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 rot="5400000">
            <a:off x="7711617" y="5176453"/>
            <a:ext cx="356338" cy="247841"/>
          </a:xfrm>
          <a:prstGeom prst="triangle">
            <a:avLst/>
          </a:prstGeom>
          <a:solidFill>
            <a:srgbClr val="FC9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8244696" y="5042968"/>
            <a:ext cx="3672544" cy="637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sz="4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Spring MVC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1" name="자유형 60"/>
          <p:cNvSpPr/>
          <p:nvPr/>
        </p:nvSpPr>
        <p:spPr>
          <a:xfrm rot="5400000">
            <a:off x="5575923" y="2704886"/>
            <a:ext cx="1989335" cy="802813"/>
          </a:xfrm>
          <a:custGeom>
            <a:avLst/>
            <a:gdLst>
              <a:gd name="connsiteX0" fmla="*/ 0 w 1989335"/>
              <a:gd name="connsiteY0" fmla="*/ 0 h 802813"/>
              <a:gd name="connsiteX1" fmla="*/ 1989335 w 1989335"/>
              <a:gd name="connsiteY1" fmla="*/ 0 h 802813"/>
              <a:gd name="connsiteX2" fmla="*/ 1543999 w 1989335"/>
              <a:gd name="connsiteY2" fmla="*/ 802813 h 802813"/>
              <a:gd name="connsiteX3" fmla="*/ 445336 w 1989335"/>
              <a:gd name="connsiteY3" fmla="*/ 802813 h 802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9335" h="802813">
                <a:moveTo>
                  <a:pt x="0" y="0"/>
                </a:moveTo>
                <a:lnTo>
                  <a:pt x="1989335" y="0"/>
                </a:lnTo>
                <a:lnTo>
                  <a:pt x="1543999" y="802813"/>
                </a:lnTo>
                <a:lnTo>
                  <a:pt x="445336" y="802813"/>
                </a:lnTo>
                <a:close/>
              </a:path>
            </a:pathLst>
          </a:custGeom>
          <a:solidFill>
            <a:schemeClr val="bg1"/>
          </a:solidFill>
          <a:ln w="95250">
            <a:solidFill>
              <a:srgbClr val="FC9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자유형 62"/>
          <p:cNvSpPr/>
          <p:nvPr/>
        </p:nvSpPr>
        <p:spPr>
          <a:xfrm rot="5400000">
            <a:off x="5783045" y="2781934"/>
            <a:ext cx="1822821" cy="652723"/>
          </a:xfrm>
          <a:custGeom>
            <a:avLst/>
            <a:gdLst>
              <a:gd name="connsiteX0" fmla="*/ 0 w 1822821"/>
              <a:gd name="connsiteY0" fmla="*/ 0 h 652723"/>
              <a:gd name="connsiteX1" fmla="*/ 1822821 w 1822821"/>
              <a:gd name="connsiteY1" fmla="*/ 0 h 652723"/>
              <a:gd name="connsiteX2" fmla="*/ 1460742 w 1822821"/>
              <a:gd name="connsiteY2" fmla="*/ 652723 h 652723"/>
              <a:gd name="connsiteX3" fmla="*/ 362079 w 1822821"/>
              <a:gd name="connsiteY3" fmla="*/ 652723 h 65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2821" h="652723">
                <a:moveTo>
                  <a:pt x="0" y="0"/>
                </a:moveTo>
                <a:lnTo>
                  <a:pt x="1822821" y="0"/>
                </a:lnTo>
                <a:lnTo>
                  <a:pt x="1460742" y="652723"/>
                </a:lnTo>
                <a:lnTo>
                  <a:pt x="362079" y="652723"/>
                </a:lnTo>
                <a:close/>
              </a:path>
            </a:pathLst>
          </a:custGeom>
          <a:solidFill>
            <a:schemeClr val="bg1"/>
          </a:solidFill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718621" y="3327043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6717268" y="2515895"/>
            <a:ext cx="718855" cy="720258"/>
            <a:chOff x="6210590" y="-867108"/>
            <a:chExt cx="718855" cy="720258"/>
          </a:xfrm>
        </p:grpSpPr>
        <p:pic>
          <p:nvPicPr>
            <p:cNvPr id="69" name="그림 68" descr="https://cdn-icons-png.flaticon.com/512/4587/4587898.png"/>
            <p:cNvPicPr>
              <a:picLocks noChangeAspect="1" noChangeArrowheads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59"/>
            <a:stretch>
              <a:fillRect/>
            </a:stretch>
          </p:blipFill>
          <p:spPr bwMode="auto">
            <a:xfrm>
              <a:off x="6570590" y="-867108"/>
              <a:ext cx="358855" cy="720000"/>
            </a:xfrm>
            <a:custGeom>
              <a:avLst/>
              <a:gdLst>
                <a:gd name="connsiteX0" fmla="*/ 0 w 358855"/>
                <a:gd name="connsiteY0" fmla="*/ 0 h 720000"/>
                <a:gd name="connsiteX1" fmla="*/ 358855 w 358855"/>
                <a:gd name="connsiteY1" fmla="*/ 0 h 720000"/>
                <a:gd name="connsiteX2" fmla="*/ 358855 w 358855"/>
                <a:gd name="connsiteY2" fmla="*/ 720000 h 720000"/>
                <a:gd name="connsiteX3" fmla="*/ 0 w 358855"/>
                <a:gd name="connsiteY3" fmla="*/ 72000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855" h="720000">
                  <a:moveTo>
                    <a:pt x="0" y="0"/>
                  </a:moveTo>
                  <a:lnTo>
                    <a:pt x="358855" y="0"/>
                  </a:lnTo>
                  <a:lnTo>
                    <a:pt x="358855" y="720000"/>
                  </a:lnTo>
                  <a:lnTo>
                    <a:pt x="0" y="72000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그림 66" descr="https://cdn-icons-png.flaticon.com/512/4587/4587898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6210590" y="-866850"/>
              <a:ext cx="360000" cy="720000"/>
            </a:xfrm>
            <a:custGeom>
              <a:avLst/>
              <a:gdLst>
                <a:gd name="connsiteX0" fmla="*/ 0 w 360000"/>
                <a:gd name="connsiteY0" fmla="*/ 0 h 720000"/>
                <a:gd name="connsiteX1" fmla="*/ 360000 w 360000"/>
                <a:gd name="connsiteY1" fmla="*/ 0 h 720000"/>
                <a:gd name="connsiteX2" fmla="*/ 360000 w 360000"/>
                <a:gd name="connsiteY2" fmla="*/ 720000 h 720000"/>
                <a:gd name="connsiteX3" fmla="*/ 0 w 360000"/>
                <a:gd name="connsiteY3" fmla="*/ 72000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720000">
                  <a:moveTo>
                    <a:pt x="0" y="0"/>
                  </a:moveTo>
                  <a:lnTo>
                    <a:pt x="360000" y="0"/>
                  </a:lnTo>
                  <a:lnTo>
                    <a:pt x="360000" y="720000"/>
                  </a:lnTo>
                  <a:lnTo>
                    <a:pt x="0" y="72000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직사각형 59"/>
          <p:cNvSpPr/>
          <p:nvPr/>
        </p:nvSpPr>
        <p:spPr>
          <a:xfrm>
            <a:off x="5840110" y="3031054"/>
            <a:ext cx="359553" cy="234125"/>
          </a:xfrm>
          <a:prstGeom prst="rect">
            <a:avLst/>
          </a:prstGeom>
          <a:solidFill>
            <a:srgbClr val="FC9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47987" y="989109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기획 의도</a:t>
            </a:r>
            <a:endParaRPr lang="ko-KR" altLang="en-US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439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9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69648" y="306744"/>
            <a:ext cx="11652704" cy="6244511"/>
          </a:xfrm>
          <a:prstGeom prst="rect">
            <a:avLst/>
          </a:prstGeom>
          <a:solidFill>
            <a:srgbClr val="FC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https://cdn.discordapp.com/attachments/1031389723014467687/1032906179388645376/Group_4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60768">
            <a:off x="-1708503" y="1245615"/>
            <a:ext cx="8856349" cy="88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1239500" y="1370411"/>
            <a:ext cx="9525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11079842" y="1268811"/>
            <a:ext cx="203200" cy="203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93817" y="2416982"/>
            <a:ext cx="43829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소개</a:t>
            </a:r>
            <a:endParaRPr lang="ko-KR" altLang="en-US" sz="7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47089" y="744331"/>
            <a:ext cx="22204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chemeClr val="bg1"/>
                </a:solidFill>
                <a:latin typeface="Alfa Slab One" panose="00000500000000000000" pitchFamily="2" charset="0"/>
                <a:ea typeface="116watermelon" panose="02000500000000000000" pitchFamily="2" charset="-127"/>
              </a:rPr>
              <a:t>02</a:t>
            </a:r>
            <a:endParaRPr lang="ko-KR" altLang="en-US" sz="11500" dirty="0">
              <a:solidFill>
                <a:schemeClr val="bg1"/>
              </a:solidFill>
              <a:latin typeface="Alfa Slab One" panose="00000500000000000000" pitchFamily="2" charset="0"/>
              <a:ea typeface="116watermelon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38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629885" y="757456"/>
            <a:ext cx="7259791" cy="687283"/>
            <a:chOff x="2629885" y="757456"/>
            <a:chExt cx="7259791" cy="687283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2994729" y="962576"/>
              <a:ext cx="2235200" cy="0"/>
            </a:xfrm>
            <a:prstGeom prst="line">
              <a:avLst/>
            </a:prstGeom>
            <a:ln w="38100">
              <a:solidFill>
                <a:srgbClr val="F26B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184378" y="962576"/>
              <a:ext cx="2235200" cy="0"/>
            </a:xfrm>
            <a:prstGeom prst="line">
              <a:avLst/>
            </a:prstGeom>
            <a:ln w="38100"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7406332" y="948062"/>
              <a:ext cx="2235200" cy="0"/>
            </a:xfrm>
            <a:prstGeom prst="line">
              <a:avLst/>
            </a:prstGeom>
            <a:ln w="38100"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F07A07C-FBCB-4A09-45E3-115C81A0EF3E}"/>
                </a:ext>
              </a:extLst>
            </p:cNvPr>
            <p:cNvSpPr/>
            <p:nvPr/>
          </p:nvSpPr>
          <p:spPr>
            <a:xfrm>
              <a:off x="2787681" y="757456"/>
              <a:ext cx="396000" cy="396000"/>
            </a:xfrm>
            <a:prstGeom prst="ellipse">
              <a:avLst/>
            </a:prstGeom>
            <a:solidFill>
              <a:srgbClr val="F26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Multicolore " panose="02000000000000000000" pitchFamily="50" charset="0"/>
                  <a:ea typeface="나눔스퀘어_ac Bold" panose="020B0600000101010101" pitchFamily="50" charset="-127"/>
                </a:rPr>
                <a:t>1</a:t>
              </a:r>
              <a:endParaRPr lang="ko-KR" altLang="en-US" sz="1200" dirty="0">
                <a:latin typeface="Multicolore " panose="02000000000000000000" pitchFamily="50" charset="0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F07A07C-FBCB-4A09-45E3-115C81A0EF3E}"/>
                </a:ext>
              </a:extLst>
            </p:cNvPr>
            <p:cNvSpPr/>
            <p:nvPr/>
          </p:nvSpPr>
          <p:spPr>
            <a:xfrm>
              <a:off x="4990107" y="757456"/>
              <a:ext cx="396000" cy="396000"/>
            </a:xfrm>
            <a:prstGeom prst="ellipse">
              <a:avLst/>
            </a:prstGeom>
            <a:solidFill>
              <a:srgbClr val="F26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Multicolore " panose="02000000000000000000" pitchFamily="50" charset="0"/>
                  <a:ea typeface="나눔스퀘어_ac Bold" panose="020B0600000101010101" pitchFamily="50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Multicolore " panose="02000000000000000000" pitchFamily="50" charset="0"/>
                <a:ea typeface="나눔스퀘어_ac Bold" panose="020B0600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F07A07C-FBCB-4A09-45E3-115C81A0EF3E}"/>
                </a:ext>
              </a:extLst>
            </p:cNvPr>
            <p:cNvSpPr/>
            <p:nvPr/>
          </p:nvSpPr>
          <p:spPr>
            <a:xfrm>
              <a:off x="7192533" y="757456"/>
              <a:ext cx="396000" cy="3960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Multicolore " panose="02000000000000000000" pitchFamily="50" charset="0"/>
                  <a:ea typeface="나눔스퀘어_ac Bold" panose="020B0600000101010101" pitchFamily="50" charset="-127"/>
                </a:rPr>
                <a:t>3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  <a:latin typeface="Multicolore " panose="02000000000000000000" pitchFamily="50" charset="0"/>
                <a:ea typeface="나눔스퀘어_ac Bold" panose="020B06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F07A07C-FBCB-4A09-45E3-115C81A0EF3E}"/>
                </a:ext>
              </a:extLst>
            </p:cNvPr>
            <p:cNvSpPr/>
            <p:nvPr/>
          </p:nvSpPr>
          <p:spPr>
            <a:xfrm>
              <a:off x="9394960" y="757456"/>
              <a:ext cx="396000" cy="3960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Multicolore " panose="02000000000000000000" pitchFamily="50" charset="0"/>
                  <a:ea typeface="나눔스퀘어_ac Bold" panose="020B0600000101010101" pitchFamily="50" charset="-127"/>
                </a:rPr>
                <a:t>4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  <a:latin typeface="Multicolore " panose="02000000000000000000" pitchFamily="50" charset="0"/>
                <a:ea typeface="나눔스퀘어_ac 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29885" y="1183129"/>
              <a:ext cx="7296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F26B3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기획의도</a:t>
              </a:r>
              <a:endParaRPr lang="ko-KR" altLang="en-US" sz="1100" dirty="0">
                <a:solidFill>
                  <a:srgbClr val="F26B3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31369" y="1183129"/>
              <a:ext cx="9060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F26B3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서비스 소개</a:t>
              </a:r>
              <a:endParaRPr lang="ko-KR" altLang="en-US" sz="1100" dirty="0">
                <a:solidFill>
                  <a:srgbClr val="F26B3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37524" y="1183129"/>
              <a:ext cx="9060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7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산출물 소개</a:t>
              </a:r>
              <a:endParaRPr lang="ko-KR" altLang="en-US" sz="1100" dirty="0">
                <a:solidFill>
                  <a:schemeClr val="bg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296244" y="1183129"/>
              <a:ext cx="5934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>
                  <a:solidFill>
                    <a:schemeClr val="bg1">
                      <a:lumMod val="7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마무리</a:t>
              </a:r>
              <a:endParaRPr lang="ko-KR" altLang="en-US" sz="1100" dirty="0">
                <a:solidFill>
                  <a:schemeClr val="bg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pic>
        <p:nvPicPr>
          <p:cNvPr id="2050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34" b="93893" l="4372" r="96175">
                        <a14:foregroundMark x1="85428" y1="24936" x2="92714" y2="22901"/>
                        <a14:foregroundMark x1="87432" y1="19593" x2="96721" y2="16285"/>
                        <a14:foregroundMark x1="13843" y1="45802" x2="6375" y2="39695"/>
                        <a14:foregroundMark x1="37705" y1="84987" x2="40255" y2="90840"/>
                        <a14:foregroundMark x1="8197" y1="36896" x2="4372" y2="32824"/>
                        <a14:foregroundMark x1="90528" y1="17812" x2="91075" y2="7634"/>
                        <a14:foregroundMark x1="40801" y1="83969" x2="38069" y2="938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86" y="196930"/>
            <a:ext cx="866803" cy="3004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942170" y="2594373"/>
            <a:ext cx="1563248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요구사항</a:t>
            </a:r>
            <a:endParaRPr lang="en-US" altLang="ko-KR" sz="28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ts val="3900"/>
              </a:lnSpc>
            </a:pP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명세서</a:t>
            </a:r>
            <a:endParaRPr lang="ko-KR" altLang="en-US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87299" y="2573144"/>
            <a:ext cx="1907895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ERD</a:t>
            </a:r>
          </a:p>
          <a:p>
            <a:pPr algn="ctr">
              <a:lnSpc>
                <a:spcPts val="3900"/>
              </a:lnSpc>
            </a:pP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다이어그램</a:t>
            </a:r>
            <a:endParaRPr lang="ko-KR" altLang="en-US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38693" y="2844442"/>
            <a:ext cx="2005677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명세서</a:t>
            </a:r>
            <a:endParaRPr lang="en-US" altLang="ko-KR" sz="28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2723795" y="4018645"/>
            <a:ext cx="0" cy="388647"/>
          </a:xfrm>
          <a:prstGeom prst="line">
            <a:avLst/>
          </a:prstGeom>
          <a:ln w="76200">
            <a:solidFill>
              <a:srgbClr val="FC9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이등변 삼각형 37"/>
          <p:cNvSpPr/>
          <p:nvPr/>
        </p:nvSpPr>
        <p:spPr>
          <a:xfrm rot="10800000">
            <a:off x="2538839" y="4283370"/>
            <a:ext cx="356338" cy="247841"/>
          </a:xfrm>
          <a:prstGeom prst="triangle">
            <a:avLst/>
          </a:prstGeom>
          <a:solidFill>
            <a:srgbClr val="FC9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6230195" y="4018647"/>
            <a:ext cx="0" cy="388647"/>
          </a:xfrm>
          <a:prstGeom prst="line">
            <a:avLst/>
          </a:prstGeom>
          <a:ln w="76200">
            <a:solidFill>
              <a:srgbClr val="FC9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이등변 삼각형 41"/>
          <p:cNvSpPr/>
          <p:nvPr/>
        </p:nvSpPr>
        <p:spPr>
          <a:xfrm rot="10800000">
            <a:off x="6045239" y="4283372"/>
            <a:ext cx="356338" cy="247841"/>
          </a:xfrm>
          <a:prstGeom prst="triangle">
            <a:avLst/>
          </a:prstGeom>
          <a:solidFill>
            <a:srgbClr val="FC9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9692633" y="4018646"/>
            <a:ext cx="0" cy="388647"/>
          </a:xfrm>
          <a:prstGeom prst="line">
            <a:avLst/>
          </a:prstGeom>
          <a:ln w="76200">
            <a:solidFill>
              <a:srgbClr val="FC9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이등변 삼각형 43"/>
          <p:cNvSpPr/>
          <p:nvPr/>
        </p:nvSpPr>
        <p:spPr>
          <a:xfrm rot="10800000">
            <a:off x="9507677" y="4283371"/>
            <a:ext cx="356338" cy="247841"/>
          </a:xfrm>
          <a:prstGeom prst="triangle">
            <a:avLst/>
          </a:prstGeom>
          <a:solidFill>
            <a:srgbClr val="FC9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https://cdn.discordapp.com/attachments/1032878110720405535/1032898479678300232/atlassian_jira_logo_icon_17051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53" y="4692367"/>
            <a:ext cx="1096677" cy="109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666186" y="2287192"/>
            <a:ext cx="2126392" cy="16645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128623" y="2287192"/>
            <a:ext cx="2126392" cy="16645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578336" y="2287192"/>
            <a:ext cx="2126392" cy="16645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998223" y="4765537"/>
            <a:ext cx="2387192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sz="2800" dirty="0" smtClean="0">
                <a:solidFill>
                  <a:schemeClr val="accent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Entity</a:t>
            </a:r>
          </a:p>
          <a:p>
            <a:pPr algn="ctr">
              <a:lnSpc>
                <a:spcPts val="3900"/>
              </a:lnSpc>
            </a:pPr>
            <a:r>
              <a:rPr lang="en-US" altLang="ko-KR" sz="2800" dirty="0" smtClean="0">
                <a:solidFill>
                  <a:schemeClr val="accent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Repository</a:t>
            </a:r>
            <a:endParaRPr lang="ko-KR" altLang="en-US" sz="2800" dirty="0">
              <a:solidFill>
                <a:schemeClr val="accent2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514459" y="4684056"/>
            <a:ext cx="2254143" cy="1592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sz="2800" dirty="0" smtClean="0"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Controller</a:t>
            </a:r>
          </a:p>
          <a:p>
            <a:pPr algn="ctr">
              <a:lnSpc>
                <a:spcPts val="3900"/>
              </a:lnSpc>
            </a:pPr>
            <a:r>
              <a:rPr lang="en-US" altLang="ko-KR" sz="2800" dirty="0" smtClean="0"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Service</a:t>
            </a:r>
          </a:p>
          <a:p>
            <a:pPr algn="ctr">
              <a:lnSpc>
                <a:spcPts val="3900"/>
              </a:lnSpc>
            </a:pPr>
            <a:r>
              <a:rPr lang="en-US" altLang="ko-KR" sz="2800" dirty="0" smtClean="0"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Dto</a:t>
            </a:r>
            <a:endParaRPr lang="ko-KR" altLang="en-US" sz="2800" dirty="0">
              <a:solidFill>
                <a:schemeClr val="accent6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79786" y="5656510"/>
            <a:ext cx="688010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dirty="0" smtClean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Jira</a:t>
            </a:r>
            <a:endParaRPr lang="ko-KR" altLang="en-US" dirty="0">
              <a:solidFill>
                <a:sysClr val="windowText" lastClr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42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629885" y="757456"/>
            <a:ext cx="7259791" cy="687283"/>
            <a:chOff x="2629885" y="757456"/>
            <a:chExt cx="7259791" cy="687283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2994729" y="962576"/>
              <a:ext cx="2235200" cy="0"/>
            </a:xfrm>
            <a:prstGeom prst="line">
              <a:avLst/>
            </a:prstGeom>
            <a:ln w="38100">
              <a:solidFill>
                <a:srgbClr val="F26B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184378" y="962576"/>
              <a:ext cx="2235200" cy="0"/>
            </a:xfrm>
            <a:prstGeom prst="line">
              <a:avLst/>
            </a:prstGeom>
            <a:ln w="38100"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7406332" y="948062"/>
              <a:ext cx="2235200" cy="0"/>
            </a:xfrm>
            <a:prstGeom prst="line">
              <a:avLst/>
            </a:prstGeom>
            <a:ln w="38100"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F07A07C-FBCB-4A09-45E3-115C81A0EF3E}"/>
                </a:ext>
              </a:extLst>
            </p:cNvPr>
            <p:cNvSpPr/>
            <p:nvPr/>
          </p:nvSpPr>
          <p:spPr>
            <a:xfrm>
              <a:off x="2787681" y="757456"/>
              <a:ext cx="396000" cy="396000"/>
            </a:xfrm>
            <a:prstGeom prst="ellipse">
              <a:avLst/>
            </a:prstGeom>
            <a:solidFill>
              <a:srgbClr val="F26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Multicolore " panose="02000000000000000000" pitchFamily="50" charset="0"/>
                  <a:ea typeface="나눔스퀘어_ac Bold" panose="020B0600000101010101" pitchFamily="50" charset="-127"/>
                </a:rPr>
                <a:t>1</a:t>
              </a:r>
              <a:endParaRPr lang="ko-KR" altLang="en-US" sz="1200" dirty="0">
                <a:latin typeface="Multicolore " panose="02000000000000000000" pitchFamily="50" charset="0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F07A07C-FBCB-4A09-45E3-115C81A0EF3E}"/>
                </a:ext>
              </a:extLst>
            </p:cNvPr>
            <p:cNvSpPr/>
            <p:nvPr/>
          </p:nvSpPr>
          <p:spPr>
            <a:xfrm>
              <a:off x="4990107" y="757456"/>
              <a:ext cx="396000" cy="396000"/>
            </a:xfrm>
            <a:prstGeom prst="ellipse">
              <a:avLst/>
            </a:prstGeom>
            <a:solidFill>
              <a:srgbClr val="F26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Multicolore " panose="02000000000000000000" pitchFamily="50" charset="0"/>
                  <a:ea typeface="나눔스퀘어_ac Bold" panose="020B0600000101010101" pitchFamily="50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Multicolore " panose="02000000000000000000" pitchFamily="50" charset="0"/>
                <a:ea typeface="나눔스퀘어_ac Bold" panose="020B0600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F07A07C-FBCB-4A09-45E3-115C81A0EF3E}"/>
                </a:ext>
              </a:extLst>
            </p:cNvPr>
            <p:cNvSpPr/>
            <p:nvPr/>
          </p:nvSpPr>
          <p:spPr>
            <a:xfrm>
              <a:off x="7192533" y="757456"/>
              <a:ext cx="396000" cy="3960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Multicolore " panose="02000000000000000000" pitchFamily="50" charset="0"/>
                  <a:ea typeface="나눔스퀘어_ac Bold" panose="020B0600000101010101" pitchFamily="50" charset="-127"/>
                </a:rPr>
                <a:t>3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  <a:latin typeface="Multicolore " panose="02000000000000000000" pitchFamily="50" charset="0"/>
                <a:ea typeface="나눔스퀘어_ac Bold" panose="020B06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F07A07C-FBCB-4A09-45E3-115C81A0EF3E}"/>
                </a:ext>
              </a:extLst>
            </p:cNvPr>
            <p:cNvSpPr/>
            <p:nvPr/>
          </p:nvSpPr>
          <p:spPr>
            <a:xfrm>
              <a:off x="9394960" y="757456"/>
              <a:ext cx="396000" cy="3960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Multicolore " panose="02000000000000000000" pitchFamily="50" charset="0"/>
                  <a:ea typeface="나눔스퀘어_ac Bold" panose="020B0600000101010101" pitchFamily="50" charset="-127"/>
                </a:rPr>
                <a:t>4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  <a:latin typeface="Multicolore " panose="02000000000000000000" pitchFamily="50" charset="0"/>
                <a:ea typeface="나눔스퀘어_ac 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29885" y="1183129"/>
              <a:ext cx="7296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F26B3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기획의도</a:t>
              </a:r>
              <a:endParaRPr lang="ko-KR" altLang="en-US" sz="1100" dirty="0">
                <a:solidFill>
                  <a:srgbClr val="F26B3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31369" y="1183129"/>
              <a:ext cx="9060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F26B3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서비스 소개</a:t>
              </a:r>
              <a:endParaRPr lang="ko-KR" altLang="en-US" sz="1100" dirty="0">
                <a:solidFill>
                  <a:srgbClr val="F26B3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37524" y="1183129"/>
              <a:ext cx="9060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7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산출물 소개</a:t>
              </a:r>
              <a:endParaRPr lang="ko-KR" altLang="en-US" sz="1100" dirty="0">
                <a:solidFill>
                  <a:schemeClr val="bg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296244" y="1183129"/>
              <a:ext cx="5934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>
                  <a:solidFill>
                    <a:schemeClr val="bg1">
                      <a:lumMod val="7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마무리</a:t>
              </a:r>
              <a:endParaRPr lang="ko-KR" altLang="en-US" sz="1100" dirty="0">
                <a:solidFill>
                  <a:schemeClr val="bg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pic>
        <p:nvPicPr>
          <p:cNvPr id="2050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34" b="93893" l="4372" r="96175">
                        <a14:foregroundMark x1="85428" y1="24936" x2="92714" y2="22901"/>
                        <a14:foregroundMark x1="87432" y1="19593" x2="96721" y2="16285"/>
                        <a14:foregroundMark x1="13843" y1="45802" x2="6375" y2="39695"/>
                        <a14:foregroundMark x1="37705" y1="84987" x2="40255" y2="90840"/>
                        <a14:foregroundMark x1="8197" y1="36896" x2="4372" y2="32824"/>
                        <a14:foregroundMark x1="90528" y1="17812" x2="91075" y2="7634"/>
                        <a14:foregroundMark x1="40801" y1="83969" x2="38069" y2="938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86" y="196930"/>
            <a:ext cx="866803" cy="3004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333273" y="2652431"/>
            <a:ext cx="1563248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요구사항</a:t>
            </a:r>
            <a:endParaRPr lang="en-US" altLang="ko-KR" sz="28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ts val="3900"/>
              </a:lnSpc>
            </a:pP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명세서</a:t>
            </a:r>
            <a:endParaRPr lang="ko-KR" altLang="en-US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18341" y="2631201"/>
            <a:ext cx="1907895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ERD</a:t>
            </a:r>
          </a:p>
          <a:p>
            <a:pPr algn="ctr">
              <a:lnSpc>
                <a:spcPts val="3900"/>
              </a:lnSpc>
            </a:pP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다이어그램</a:t>
            </a:r>
            <a:endParaRPr lang="ko-KR" altLang="en-US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90371" y="2902499"/>
            <a:ext cx="2005677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명세서</a:t>
            </a:r>
            <a:endParaRPr lang="en-US" altLang="ko-KR" sz="28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2114898" y="4076703"/>
            <a:ext cx="0" cy="388647"/>
          </a:xfrm>
          <a:prstGeom prst="line">
            <a:avLst/>
          </a:prstGeom>
          <a:ln w="76200">
            <a:solidFill>
              <a:srgbClr val="FC9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이등변 삼각형 37"/>
          <p:cNvSpPr/>
          <p:nvPr/>
        </p:nvSpPr>
        <p:spPr>
          <a:xfrm rot="10800000">
            <a:off x="1929942" y="4341428"/>
            <a:ext cx="356338" cy="247841"/>
          </a:xfrm>
          <a:prstGeom prst="triangle">
            <a:avLst/>
          </a:prstGeom>
          <a:solidFill>
            <a:srgbClr val="FC9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4561237" y="4076704"/>
            <a:ext cx="0" cy="388647"/>
          </a:xfrm>
          <a:prstGeom prst="line">
            <a:avLst/>
          </a:prstGeom>
          <a:ln w="76200">
            <a:solidFill>
              <a:srgbClr val="FC9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이등변 삼각형 41"/>
          <p:cNvSpPr/>
          <p:nvPr/>
        </p:nvSpPr>
        <p:spPr>
          <a:xfrm rot="10800000">
            <a:off x="4376281" y="4341429"/>
            <a:ext cx="356338" cy="247841"/>
          </a:xfrm>
          <a:prstGeom prst="triangle">
            <a:avLst/>
          </a:prstGeom>
          <a:solidFill>
            <a:srgbClr val="FC9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6944311" y="4076703"/>
            <a:ext cx="0" cy="388647"/>
          </a:xfrm>
          <a:prstGeom prst="line">
            <a:avLst/>
          </a:prstGeom>
          <a:ln w="76200">
            <a:solidFill>
              <a:srgbClr val="FC9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이등변 삼각형 43"/>
          <p:cNvSpPr/>
          <p:nvPr/>
        </p:nvSpPr>
        <p:spPr>
          <a:xfrm rot="10800000">
            <a:off x="6759355" y="4341428"/>
            <a:ext cx="356338" cy="247841"/>
          </a:xfrm>
          <a:prstGeom prst="triangle">
            <a:avLst/>
          </a:prstGeom>
          <a:solidFill>
            <a:srgbClr val="FC9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057289" y="2345250"/>
            <a:ext cx="2126392" cy="16645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459665" y="2345249"/>
            <a:ext cx="2126392" cy="16645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830014" y="2345249"/>
            <a:ext cx="2126392" cy="16645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913559" y="5173037"/>
            <a:ext cx="1218603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ko-KR" altLang="en-US" sz="2800" smtClean="0">
                <a:solidFill>
                  <a:schemeClr val="accent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엔티티</a:t>
            </a:r>
            <a:endParaRPr lang="ko-KR" altLang="en-US" sz="2800" dirty="0">
              <a:solidFill>
                <a:schemeClr val="accent2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111585" y="5173037"/>
            <a:ext cx="1563248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ko-KR" altLang="en-US" sz="2800" dirty="0" smtClean="0"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컨트롤러</a:t>
            </a:r>
            <a:endParaRPr lang="ko-KR" altLang="en-US" sz="2800" dirty="0">
              <a:solidFill>
                <a:schemeClr val="accent6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914400 w 12192000"/>
              <a:gd name="connsiteY0" fmla="*/ 2202873 h 6858000"/>
              <a:gd name="connsiteX1" fmla="*/ 914400 w 12192000"/>
              <a:gd name="connsiteY1" fmla="*/ 6176356 h 6858000"/>
              <a:gd name="connsiteX2" fmla="*/ 3359572 w 12192000"/>
              <a:gd name="connsiteY2" fmla="*/ 6176356 h 6858000"/>
              <a:gd name="connsiteX3" fmla="*/ 3359572 w 12192000"/>
              <a:gd name="connsiteY3" fmla="*/ 2202873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14400" y="2202873"/>
                </a:moveTo>
                <a:lnTo>
                  <a:pt x="914400" y="6176356"/>
                </a:lnTo>
                <a:lnTo>
                  <a:pt x="3359572" y="6176356"/>
                </a:lnTo>
                <a:lnTo>
                  <a:pt x="3359572" y="220287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2" descr="https://cdn.discordapp.com/attachments/1032878110720405535/1032898479678300232/atlassian_jira_logo_icon_17051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556" y="4750425"/>
            <a:ext cx="1096677" cy="109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1770889" y="5714568"/>
            <a:ext cx="688010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dirty="0" smtClean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Jira</a:t>
            </a:r>
            <a:endParaRPr lang="ko-KR" altLang="en-US" dirty="0">
              <a:solidFill>
                <a:sysClr val="windowText" lastClr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9249" y="457019"/>
            <a:ext cx="7794314" cy="1449910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5267100" y="2398630"/>
            <a:ext cx="5410958" cy="4096967"/>
            <a:chOff x="4112327" y="2182962"/>
            <a:chExt cx="5410958" cy="409696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12329" y="2182962"/>
              <a:ext cx="5410955" cy="68589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12327" y="2856398"/>
              <a:ext cx="5410958" cy="136226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12329" y="4214626"/>
              <a:ext cx="5410955" cy="52394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12329" y="4729812"/>
              <a:ext cx="5410955" cy="533474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12328" y="5261949"/>
              <a:ext cx="5410955" cy="50489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12327" y="5765507"/>
              <a:ext cx="5410956" cy="514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862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629885" y="757456"/>
            <a:ext cx="7259791" cy="687283"/>
            <a:chOff x="2629885" y="757456"/>
            <a:chExt cx="7259791" cy="687283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2994729" y="962576"/>
              <a:ext cx="2235200" cy="0"/>
            </a:xfrm>
            <a:prstGeom prst="line">
              <a:avLst/>
            </a:prstGeom>
            <a:ln w="38100">
              <a:solidFill>
                <a:srgbClr val="F26B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184378" y="962576"/>
              <a:ext cx="2235200" cy="0"/>
            </a:xfrm>
            <a:prstGeom prst="line">
              <a:avLst/>
            </a:prstGeom>
            <a:ln w="38100"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7406332" y="948062"/>
              <a:ext cx="2235200" cy="0"/>
            </a:xfrm>
            <a:prstGeom prst="line">
              <a:avLst/>
            </a:prstGeom>
            <a:ln w="38100"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F07A07C-FBCB-4A09-45E3-115C81A0EF3E}"/>
                </a:ext>
              </a:extLst>
            </p:cNvPr>
            <p:cNvSpPr/>
            <p:nvPr/>
          </p:nvSpPr>
          <p:spPr>
            <a:xfrm>
              <a:off x="2787681" y="757456"/>
              <a:ext cx="396000" cy="396000"/>
            </a:xfrm>
            <a:prstGeom prst="ellipse">
              <a:avLst/>
            </a:prstGeom>
            <a:solidFill>
              <a:srgbClr val="F26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Multicolore " panose="02000000000000000000" pitchFamily="50" charset="0"/>
                  <a:ea typeface="나눔스퀘어_ac Bold" panose="020B0600000101010101" pitchFamily="50" charset="-127"/>
                </a:rPr>
                <a:t>1</a:t>
              </a:r>
              <a:endParaRPr lang="ko-KR" altLang="en-US" sz="1200" dirty="0">
                <a:latin typeface="Multicolore " panose="02000000000000000000" pitchFamily="50" charset="0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F07A07C-FBCB-4A09-45E3-115C81A0EF3E}"/>
                </a:ext>
              </a:extLst>
            </p:cNvPr>
            <p:cNvSpPr/>
            <p:nvPr/>
          </p:nvSpPr>
          <p:spPr>
            <a:xfrm>
              <a:off x="4990107" y="757456"/>
              <a:ext cx="396000" cy="396000"/>
            </a:xfrm>
            <a:prstGeom prst="ellipse">
              <a:avLst/>
            </a:prstGeom>
            <a:solidFill>
              <a:srgbClr val="F26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Multicolore " panose="02000000000000000000" pitchFamily="50" charset="0"/>
                  <a:ea typeface="나눔스퀘어_ac Bold" panose="020B0600000101010101" pitchFamily="50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Multicolore " panose="02000000000000000000" pitchFamily="50" charset="0"/>
                <a:ea typeface="나눔스퀘어_ac Bold" panose="020B0600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F07A07C-FBCB-4A09-45E3-115C81A0EF3E}"/>
                </a:ext>
              </a:extLst>
            </p:cNvPr>
            <p:cNvSpPr/>
            <p:nvPr/>
          </p:nvSpPr>
          <p:spPr>
            <a:xfrm>
              <a:off x="7192533" y="757456"/>
              <a:ext cx="396000" cy="3960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Multicolore " panose="02000000000000000000" pitchFamily="50" charset="0"/>
                  <a:ea typeface="나눔스퀘어_ac Bold" panose="020B0600000101010101" pitchFamily="50" charset="-127"/>
                </a:rPr>
                <a:t>3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  <a:latin typeface="Multicolore " panose="02000000000000000000" pitchFamily="50" charset="0"/>
                <a:ea typeface="나눔스퀘어_ac Bold" panose="020B06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F07A07C-FBCB-4A09-45E3-115C81A0EF3E}"/>
                </a:ext>
              </a:extLst>
            </p:cNvPr>
            <p:cNvSpPr/>
            <p:nvPr/>
          </p:nvSpPr>
          <p:spPr>
            <a:xfrm>
              <a:off x="9394960" y="757456"/>
              <a:ext cx="396000" cy="3960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Multicolore " panose="02000000000000000000" pitchFamily="50" charset="0"/>
                  <a:ea typeface="나눔스퀘어_ac Bold" panose="020B0600000101010101" pitchFamily="50" charset="-127"/>
                </a:rPr>
                <a:t>4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  <a:latin typeface="Multicolore " panose="02000000000000000000" pitchFamily="50" charset="0"/>
                <a:ea typeface="나눔스퀘어_ac 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29885" y="1183129"/>
              <a:ext cx="7296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F26B3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기획의도</a:t>
              </a:r>
              <a:endParaRPr lang="ko-KR" altLang="en-US" sz="1100" dirty="0">
                <a:solidFill>
                  <a:srgbClr val="F26B3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31369" y="1183129"/>
              <a:ext cx="9060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F26B3A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서비스 소개</a:t>
              </a:r>
              <a:endParaRPr lang="ko-KR" altLang="en-US" sz="1100" dirty="0">
                <a:solidFill>
                  <a:srgbClr val="F26B3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37524" y="1183129"/>
              <a:ext cx="9060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7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산출물 소개</a:t>
              </a:r>
              <a:endParaRPr lang="ko-KR" altLang="en-US" sz="1100" dirty="0">
                <a:solidFill>
                  <a:schemeClr val="bg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296244" y="1183129"/>
              <a:ext cx="5934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>
                  <a:solidFill>
                    <a:schemeClr val="bg1">
                      <a:lumMod val="7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마무리</a:t>
              </a:r>
              <a:endParaRPr lang="ko-KR" altLang="en-US" sz="1100" dirty="0">
                <a:solidFill>
                  <a:schemeClr val="bg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pic>
        <p:nvPicPr>
          <p:cNvPr id="2050" name="Picture 2" descr="https://cdn.discordapp.com/attachments/1031389723014467687/1032119186098487336/jir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34" b="93893" l="4372" r="96175">
                        <a14:foregroundMark x1="85428" y1="24936" x2="92714" y2="22901"/>
                        <a14:foregroundMark x1="87432" y1="19593" x2="96721" y2="16285"/>
                        <a14:foregroundMark x1="13843" y1="45802" x2="6375" y2="39695"/>
                        <a14:foregroundMark x1="37705" y1="84987" x2="40255" y2="90840"/>
                        <a14:foregroundMark x1="8197" y1="36896" x2="4372" y2="32824"/>
                        <a14:foregroundMark x1="90528" y1="17812" x2="91075" y2="7634"/>
                        <a14:foregroundMark x1="40801" y1="83969" x2="38069" y2="938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539" y="48104"/>
            <a:ext cx="804347" cy="5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/>
          <p:cNvCxnSpPr/>
          <p:nvPr/>
        </p:nvCxnSpPr>
        <p:spPr>
          <a:xfrm flipH="1">
            <a:off x="101600" y="640444"/>
            <a:ext cx="1197428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86" y="196930"/>
            <a:ext cx="866803" cy="3004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333273" y="2652431"/>
            <a:ext cx="1563248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요구사항</a:t>
            </a:r>
            <a:endParaRPr lang="en-US" altLang="ko-KR" sz="28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>
              <a:lnSpc>
                <a:spcPts val="3900"/>
              </a:lnSpc>
            </a:pP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명세서</a:t>
            </a:r>
            <a:endParaRPr lang="ko-KR" altLang="en-US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18341" y="2631201"/>
            <a:ext cx="1907895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ERD</a:t>
            </a:r>
          </a:p>
          <a:p>
            <a:pPr algn="ctr">
              <a:lnSpc>
                <a:spcPts val="3900"/>
              </a:lnSpc>
            </a:pP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다이어그램</a:t>
            </a:r>
            <a:endParaRPr lang="ko-KR" altLang="en-US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90371" y="2902499"/>
            <a:ext cx="2005677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API</a:t>
            </a:r>
            <a:r>
              <a:rPr lang="ko-KR" alt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28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명세서</a:t>
            </a:r>
            <a:endParaRPr lang="en-US" altLang="ko-KR" sz="28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2114898" y="4076703"/>
            <a:ext cx="0" cy="388647"/>
          </a:xfrm>
          <a:prstGeom prst="line">
            <a:avLst/>
          </a:prstGeom>
          <a:ln w="76200">
            <a:solidFill>
              <a:srgbClr val="FC9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이등변 삼각형 37"/>
          <p:cNvSpPr/>
          <p:nvPr/>
        </p:nvSpPr>
        <p:spPr>
          <a:xfrm rot="10800000">
            <a:off x="1929942" y="4341428"/>
            <a:ext cx="356338" cy="247841"/>
          </a:xfrm>
          <a:prstGeom prst="triangle">
            <a:avLst/>
          </a:prstGeom>
          <a:solidFill>
            <a:srgbClr val="FC9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4561237" y="4076704"/>
            <a:ext cx="0" cy="388647"/>
          </a:xfrm>
          <a:prstGeom prst="line">
            <a:avLst/>
          </a:prstGeom>
          <a:ln w="76200">
            <a:solidFill>
              <a:srgbClr val="FC9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이등변 삼각형 41"/>
          <p:cNvSpPr/>
          <p:nvPr/>
        </p:nvSpPr>
        <p:spPr>
          <a:xfrm rot="10800000">
            <a:off x="4376281" y="4341429"/>
            <a:ext cx="356338" cy="247841"/>
          </a:xfrm>
          <a:prstGeom prst="triangle">
            <a:avLst/>
          </a:prstGeom>
          <a:solidFill>
            <a:srgbClr val="FC9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6944311" y="4076703"/>
            <a:ext cx="0" cy="388647"/>
          </a:xfrm>
          <a:prstGeom prst="line">
            <a:avLst/>
          </a:prstGeom>
          <a:ln w="76200">
            <a:solidFill>
              <a:srgbClr val="FC9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이등변 삼각형 43"/>
          <p:cNvSpPr/>
          <p:nvPr/>
        </p:nvSpPr>
        <p:spPr>
          <a:xfrm rot="10800000">
            <a:off x="6759355" y="4341428"/>
            <a:ext cx="356338" cy="247841"/>
          </a:xfrm>
          <a:prstGeom prst="triangle">
            <a:avLst/>
          </a:prstGeom>
          <a:solidFill>
            <a:srgbClr val="FC9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https://cdn.discordapp.com/attachments/1032878110720405535/1032898479678300232/atlassian_jira_logo_icon_17051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556" y="4750425"/>
            <a:ext cx="1096677" cy="109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57289" y="2345250"/>
            <a:ext cx="2126392" cy="16645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459665" y="2345249"/>
            <a:ext cx="2126392" cy="16645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830014" y="2345249"/>
            <a:ext cx="2126392" cy="166451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913559" y="5173037"/>
            <a:ext cx="1218603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ko-KR" altLang="en-US" sz="2800" dirty="0" err="1" smtClean="0">
                <a:solidFill>
                  <a:schemeClr val="accent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엔티티</a:t>
            </a:r>
            <a:endParaRPr lang="ko-KR" altLang="en-US" sz="2800" dirty="0">
              <a:solidFill>
                <a:schemeClr val="accent2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111585" y="5173037"/>
            <a:ext cx="1563248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ko-KR" altLang="en-US" sz="2800" dirty="0" smtClean="0">
                <a:solidFill>
                  <a:schemeClr val="accent6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컨트롤러</a:t>
            </a:r>
            <a:endParaRPr lang="ko-KR" altLang="en-US" sz="2800" dirty="0">
              <a:solidFill>
                <a:schemeClr val="accent6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70889" y="5714568"/>
            <a:ext cx="688010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dirty="0" smtClean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Jira</a:t>
            </a:r>
            <a:endParaRPr lang="ko-KR" altLang="en-US" dirty="0">
              <a:solidFill>
                <a:sysClr val="windowText" lastClr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-23622"/>
            <a:ext cx="12192000" cy="6881622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1460" y="790866"/>
            <a:ext cx="3717014" cy="22909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367" y="4075798"/>
            <a:ext cx="3903258" cy="23595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6035" y="3889990"/>
            <a:ext cx="4340696" cy="256609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321778" y="1839760"/>
            <a:ext cx="3135795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sz="48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"</a:t>
            </a:r>
            <a:r>
              <a:rPr lang="ko-KR" altLang="en-US" sz="4800" dirty="0" err="1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동시편집</a:t>
            </a:r>
            <a:r>
              <a:rPr lang="en-US" altLang="ko-KR" sz="48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”</a:t>
            </a:r>
            <a:endParaRPr lang="ko-KR" altLang="en-US" sz="48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69580" y="259210"/>
            <a:ext cx="2385589" cy="559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ERD</a:t>
            </a:r>
            <a:r>
              <a:rPr lang="ko-KR" altLang="en-US" sz="24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다이어그램</a:t>
            </a:r>
            <a:endParaRPr lang="ko-KR" altLang="en-US" sz="2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8441" y="3496737"/>
            <a:ext cx="2347116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요구사항 명세서</a:t>
            </a:r>
            <a:endParaRPr lang="ko-KR" altLang="en-US" sz="2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67012" y="3307290"/>
            <a:ext cx="1720343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API</a:t>
            </a:r>
            <a:r>
              <a:rPr lang="ko-KR" altLang="en-US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명세서</a:t>
            </a:r>
            <a:endParaRPr lang="ko-KR" altLang="en-US" sz="2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50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391</Words>
  <Application>Microsoft Office PowerPoint</Application>
  <PresentationFormat>와이드스크린</PresentationFormat>
  <Paragraphs>222</Paragraphs>
  <Slides>22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7" baseType="lpstr">
      <vt:lpstr>맑은 고딕</vt:lpstr>
      <vt:lpstr>Arial</vt:lpstr>
      <vt:lpstr>타이포_쌍문동 B</vt:lpstr>
      <vt:lpstr>나눔스퀘어_ac</vt:lpstr>
      <vt:lpstr>나눔스퀘어_ac Bold</vt:lpstr>
      <vt:lpstr>Multicolore </vt:lpstr>
      <vt:lpstr>tvN 즐거운이야기 Light</vt:lpstr>
      <vt:lpstr>Alfa Slab One</vt:lpstr>
      <vt:lpstr>나눔스퀘어_ac ExtraBold</vt:lpstr>
      <vt:lpstr>나눔스퀘어_ac Light</vt:lpstr>
      <vt:lpstr>THE렛츠스마일M</vt:lpstr>
      <vt:lpstr>G마켓 산스 Medium</vt:lpstr>
      <vt:lpstr>116watermelon</vt:lpstr>
      <vt:lpstr>G마켓 산스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myINI</dc:title>
  <dc:creator>821071093977</dc:creator>
  <cp:lastModifiedBy>821071093977</cp:lastModifiedBy>
  <cp:revision>71</cp:revision>
  <dcterms:created xsi:type="dcterms:W3CDTF">2022-10-21T04:45:17Z</dcterms:created>
  <dcterms:modified xsi:type="dcterms:W3CDTF">2022-10-23T14:19:46Z</dcterms:modified>
</cp:coreProperties>
</file>